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2" r:id="rId1"/>
  </p:sldMasterIdLst>
  <p:notesMasterIdLst>
    <p:notesMasterId r:id="rId22"/>
  </p:notesMasterIdLst>
  <p:handoutMasterIdLst>
    <p:handoutMasterId r:id="rId23"/>
  </p:handoutMasterIdLst>
  <p:sldIdLst>
    <p:sldId id="358" r:id="rId2"/>
    <p:sldId id="275" r:id="rId3"/>
    <p:sldId id="263" r:id="rId4"/>
    <p:sldId id="264" r:id="rId5"/>
    <p:sldId id="266" r:id="rId6"/>
    <p:sldId id="265" r:id="rId7"/>
    <p:sldId id="267" r:id="rId8"/>
    <p:sldId id="274" r:id="rId9"/>
    <p:sldId id="360" r:id="rId10"/>
    <p:sldId id="270" r:id="rId11"/>
    <p:sldId id="276" r:id="rId12"/>
    <p:sldId id="277" r:id="rId13"/>
    <p:sldId id="272" r:id="rId14"/>
    <p:sldId id="279" r:id="rId15"/>
    <p:sldId id="273" r:id="rId16"/>
    <p:sldId id="269" r:id="rId17"/>
    <p:sldId id="312" r:id="rId18"/>
    <p:sldId id="280" r:id="rId19"/>
    <p:sldId id="281" r:id="rId20"/>
    <p:sldId id="282" r:id="rId21"/>
  </p:sldIdLst>
  <p:sldSz cx="9144000" cy="6858000" type="screen4x3"/>
  <p:notesSz cx="7315200" cy="9601200"/>
  <p:defaultTextStyle>
    <a:defPPr>
      <a:defRPr lang="ar-IQ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Untitled Section" id="{1799CA23-E8DA-4EB6-B10B-ED58F46EFC74}">
          <p14:sldIdLst>
            <p14:sldId id="358"/>
            <p14:sldId id="275"/>
            <p14:sldId id="263"/>
            <p14:sldId id="264"/>
            <p14:sldId id="266"/>
            <p14:sldId id="265"/>
            <p14:sldId id="267"/>
            <p14:sldId id="274"/>
            <p14:sldId id="360"/>
            <p14:sldId id="270"/>
            <p14:sldId id="276"/>
            <p14:sldId id="277"/>
            <p14:sldId id="272"/>
            <p14:sldId id="279"/>
            <p14:sldId id="273"/>
            <p14:sldId id="269"/>
            <p14:sldId id="312"/>
            <p14:sldId id="280"/>
            <p14:sldId id="281"/>
            <p14:sldId id="28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705" autoAdjust="0"/>
  </p:normalViewPr>
  <p:slideViewPr>
    <p:cSldViewPr>
      <p:cViewPr>
        <p:scale>
          <a:sx n="70" d="100"/>
          <a:sy n="70" d="100"/>
        </p:scale>
        <p:origin x="-1877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Digital Systems Design by Ahmed Khudaer Jameil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4AA78C4-08F6-45FE-BFA4-30304A9D760C}" type="datetimeFigureOut">
              <a:rPr lang="en-US"/>
              <a:pPr>
                <a:defRPr/>
              </a:pPr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3rd year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F14950D-6313-41B9-B1B7-2CB65595C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5303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145281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Digital Systems Design by Ahmed Khudaer Jameil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694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66FA490D-74AD-4AF7-808A-1A9893B44936}" type="datetimeFigureOut">
              <a:rPr lang="ar-IQ"/>
              <a:pPr>
                <a:defRPr/>
              </a:pPr>
              <a:t>06/02/1440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1" anchor="ctr"/>
          <a:lstStyle/>
          <a:p>
            <a:pPr lvl="0"/>
            <a:endParaRPr lang="ar-IQ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145281" y="9119474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3rd year </a:t>
            </a:r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694" y="9119474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36AC8A50-9EDB-4BEB-B301-7777A4694066}" type="slidenum">
              <a:rPr lang="ar-IQ"/>
              <a:pPr>
                <a:defRPr/>
              </a:pPr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6235413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Digital Systems Design by Ahmed Khudaer Jameil</a:t>
            </a:r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AC8A50-9EDB-4BEB-B301-7777A4694066}" type="slidenum">
              <a:rPr lang="ar-IQ" smtClean="0"/>
              <a:pPr>
                <a:defRPr/>
              </a:pPr>
              <a:t>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3rd year 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7233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Digital Systems Design by Ahmed Khudaer Jameil</a:t>
            </a:r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3rd year </a:t>
            </a:r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AC8A50-9EDB-4BEB-B301-7777A4694066}" type="slidenum">
              <a:rPr lang="ar-IQ" smtClean="0"/>
              <a:pPr>
                <a:defRPr/>
              </a:pPr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41216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IQ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2E3BE7-52F3-4578-9CD6-4393D6EF52E6}" type="slidenum">
              <a:rPr lang="ar-IQ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ar-IQ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Digital Systems Design by Ahmed Khudaer Jameil</a:t>
            </a:r>
            <a:endParaRPr lang="ar-IQ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3rd year </a:t>
            </a:r>
            <a:endParaRPr lang="ar-IQ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IQ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3D9D3-371D-45B6-87F0-1E87F5B24B5A}" type="slidenum">
              <a:rPr lang="ar-IQ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ar-IQ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Digital Systems Design by Ahmed Khudaer Jameil</a:t>
            </a:r>
            <a:endParaRPr lang="ar-IQ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3rd year </a:t>
            </a:r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BC584D-F8EC-4EC2-B485-396337FE8E31}" type="slidenum">
              <a:rPr lang="ar-IQ" smtClean="0"/>
              <a:pPr>
                <a:defRPr/>
              </a:pPr>
              <a:t>‹#›</a:t>
            </a:fld>
            <a:endParaRPr lang="ar-IQ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63B67E-FBDB-4728-AB79-2E8450BF11CD}" type="slidenum">
              <a:rPr lang="ar-IQ" smtClean="0"/>
              <a:pPr>
                <a:defRPr/>
              </a:pPr>
              <a:t>‹#›</a:t>
            </a:fld>
            <a:endParaRPr lang="ar-IQ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B1DA03-BB14-48DF-AF73-62C430AA5F81}" type="slidenum">
              <a:rPr lang="ar-IQ" smtClean="0"/>
              <a:pPr>
                <a:defRPr/>
              </a:pPr>
              <a:t>‹#›</a:t>
            </a:fld>
            <a:endParaRPr lang="ar-IQ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0581FA-3BE5-47DA-93F6-68A4377DEB4A}" type="slidenum">
              <a:rPr lang="ar-IQ" smtClean="0"/>
              <a:pPr>
                <a:defRPr/>
              </a:pPr>
              <a:t>‹#›</a:t>
            </a:fld>
            <a:endParaRPr lang="ar-IQ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2A6CEE-1953-41F9-BF31-94868B0B835B}" type="slidenum">
              <a:rPr lang="ar-IQ" smtClean="0"/>
              <a:pPr>
                <a:defRPr/>
              </a:pPr>
              <a:t>‹#›</a:t>
            </a:fld>
            <a:endParaRPr lang="ar-IQ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9C31FA-E8E6-4383-9C8C-0999E00D2D0A}" type="slidenum">
              <a:rPr lang="ar-IQ" smtClean="0"/>
              <a:pPr>
                <a:defRPr/>
              </a:pPr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D4B0B-9C0C-4DC1-B7A3-B398411460BD}" type="slidenum">
              <a:rPr lang="ar-IQ" smtClean="0"/>
              <a:pPr>
                <a:defRPr/>
              </a:pPr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F5AFA4-F8EC-4CC9-B513-3FC089C0EB80}" type="slidenum">
              <a:rPr lang="ar-IQ" smtClean="0"/>
              <a:pPr>
                <a:defRPr/>
              </a:pPr>
              <a:t>‹#›</a:t>
            </a:fld>
            <a:endParaRPr lang="ar-IQ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F56FD-DC69-4828-90AB-6C196F69BF8B}" type="slidenum">
              <a:rPr lang="ar-IQ" smtClean="0"/>
              <a:pPr>
                <a:defRPr/>
              </a:pPr>
              <a:t>‹#›</a:t>
            </a:fld>
            <a:endParaRPr lang="ar-IQ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17A85-5E74-4D54-B9F5-FE51E2E0B431}" type="slidenum">
              <a:rPr lang="ar-IQ" smtClean="0"/>
              <a:pPr>
                <a:defRPr/>
              </a:pPr>
              <a:t>‹#›</a:t>
            </a:fld>
            <a:endParaRPr lang="ar-IQ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10595-E1C6-4786-B33C-8E7F51B2952B}" type="slidenum">
              <a:rPr lang="ar-IQ" smtClean="0"/>
              <a:pPr>
                <a:defRPr/>
              </a:pPr>
              <a:t>‹#›</a:t>
            </a:fld>
            <a:endParaRPr lang="ar-IQ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3E72A8C8-7FF4-42BC-A3A3-C106E2AB9A48}" type="slidenum">
              <a:rPr lang="ar-IQ" smtClean="0"/>
              <a:pPr>
                <a:defRPr/>
              </a:pPr>
              <a:t>‹#›</a:t>
            </a:fld>
            <a:endParaRPr lang="ar-IQ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3" r:id="rId1"/>
    <p:sldLayoutId id="2147484104" r:id="rId2"/>
    <p:sldLayoutId id="2147484105" r:id="rId3"/>
    <p:sldLayoutId id="2147484106" r:id="rId4"/>
    <p:sldLayoutId id="2147484107" r:id="rId5"/>
    <p:sldLayoutId id="2147484108" r:id="rId6"/>
    <p:sldLayoutId id="2147484109" r:id="rId7"/>
    <p:sldLayoutId id="2147484110" r:id="rId8"/>
    <p:sldLayoutId id="2147484111" r:id="rId9"/>
    <p:sldLayoutId id="2147484112" r:id="rId10"/>
    <p:sldLayoutId id="2147484113" r:id="rId11"/>
  </p:sldLayoutIdLst>
  <p:transition>
    <p:pull dir="rd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0581FA-3BE5-47DA-93F6-68A4377DEB4A}" type="slidenum">
              <a:rPr lang="ar-IQ" smtClean="0"/>
              <a:pPr>
                <a:defRPr/>
              </a:pPr>
              <a:t>1</a:t>
            </a:fld>
            <a:endParaRPr lang="ar-IQ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2358008"/>
            <a:ext cx="7638950" cy="926976"/>
          </a:xfrm>
          <a:prstGeom prst="rect">
            <a:avLst/>
          </a:prstGeom>
          <a:ln w="1905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/>
          </a:bodyPr>
          <a:lstStyle>
            <a:lvl1pPr algn="l" rtl="1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Digital Systems Design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890" y="476672"/>
            <a:ext cx="62245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000" b="1" i="1" dirty="0" smtClean="0">
                <a:latin typeface="+mn-lt"/>
                <a:cs typeface="Times New Roman" pitchFamily="18" charset="0"/>
              </a:rPr>
              <a:t>University Of </a:t>
            </a:r>
            <a:r>
              <a:rPr lang="en-US" sz="2000" b="1" i="1" dirty="0" err="1" smtClean="0">
                <a:latin typeface="+mn-lt"/>
                <a:cs typeface="Times New Roman" pitchFamily="18" charset="0"/>
              </a:rPr>
              <a:t>Diyala</a:t>
            </a:r>
            <a:endParaRPr lang="en-US" sz="2000" b="1" i="1" dirty="0" smtClean="0">
              <a:latin typeface="+mn-lt"/>
              <a:cs typeface="Times New Roman" pitchFamily="18" charset="0"/>
            </a:endParaRPr>
          </a:p>
          <a:p>
            <a:pPr algn="l" rtl="0"/>
            <a:r>
              <a:rPr lang="en-US" sz="2000" b="1" i="1" dirty="0" smtClean="0">
                <a:effectLst/>
                <a:latin typeface="+mn-lt"/>
                <a:cs typeface="Times New Roman" pitchFamily="18" charset="0"/>
              </a:rPr>
              <a:t>College of Engineering</a:t>
            </a:r>
          </a:p>
          <a:p>
            <a:pPr algn="l" rtl="0"/>
            <a:r>
              <a:rPr lang="en-US" sz="2000" b="1" i="1" dirty="0" smtClean="0">
                <a:effectLst/>
                <a:latin typeface="+mn-lt"/>
                <a:cs typeface="Times New Roman" pitchFamily="18" charset="0"/>
              </a:rPr>
              <a:t>Computer  Engineering  Department</a:t>
            </a:r>
            <a:endParaRPr lang="en-US" sz="2000" i="1" dirty="0">
              <a:effectLst/>
              <a:latin typeface="+mn-lt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371600" y="4438650"/>
            <a:ext cx="64008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 eaLnBrk="1" hangingPunct="1">
              <a:lnSpc>
                <a:spcPct val="90000"/>
              </a:lnSpc>
              <a:buNone/>
            </a:pPr>
            <a:r>
              <a:rPr lang="en-US" dirty="0" err="1" smtClean="0">
                <a:cs typeface="Times New Roman" pitchFamily="18" charset="0"/>
              </a:rPr>
              <a:t>Dr.Yasir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Amer</a:t>
            </a:r>
            <a:r>
              <a:rPr lang="en-US" dirty="0" smtClean="0">
                <a:cs typeface="Times New Roman" pitchFamily="18" charset="0"/>
              </a:rPr>
              <a:t> Abbas</a:t>
            </a:r>
          </a:p>
          <a:p>
            <a:pPr marL="0" indent="0" algn="ctr" rtl="0" eaLnBrk="1" hangingPunct="1">
              <a:lnSpc>
                <a:spcPct val="90000"/>
              </a:lnSpc>
              <a:buNone/>
            </a:pPr>
            <a:r>
              <a:rPr lang="en-US" dirty="0" smtClean="0">
                <a:cs typeface="Times New Roman" pitchFamily="18" charset="0"/>
              </a:rPr>
              <a:t>Third  Class</a:t>
            </a:r>
          </a:p>
          <a:p>
            <a:pPr marL="0" indent="0" algn="ctr" rtl="0" eaLnBrk="1" hangingPunct="1">
              <a:lnSpc>
                <a:spcPct val="90000"/>
              </a:lnSpc>
              <a:buNone/>
            </a:pPr>
            <a:r>
              <a:rPr lang="en-US" dirty="0" smtClean="0">
                <a:cs typeface="Times New Roman" pitchFamily="18" charset="0"/>
              </a:rPr>
              <a:t>2018</a:t>
            </a:r>
            <a:endParaRPr lang="en-US" dirty="0" smtClean="0">
              <a:cs typeface="Times New Roman" pitchFamily="18" charset="0"/>
            </a:endParaRPr>
          </a:p>
        </p:txBody>
      </p:sp>
      <p:pic>
        <p:nvPicPr>
          <p:cNvPr id="7" name="Picture 8" descr="Image result for ‫كلية الهندسة جامعة ديالى‬‎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699" y="188639"/>
            <a:ext cx="1359401" cy="136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1514183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1298575"/>
            <a:ext cx="7427913" cy="571500"/>
          </a:xfrm>
        </p:spPr>
        <p:txBody>
          <a:bodyPr/>
          <a:lstStyle/>
          <a:p>
            <a:pPr eaLnBrk="1" hangingPunct="1"/>
            <a:r>
              <a:rPr lang="en-US" sz="4400" dirty="0" smtClean="0">
                <a:cs typeface="Arial" pitchFamily="34" charset="0"/>
              </a:rPr>
              <a:t>Five–variable Karnaugh map</a:t>
            </a:r>
            <a:br>
              <a:rPr lang="en-US" sz="4400" dirty="0" smtClean="0">
                <a:cs typeface="Arial" pitchFamily="34" charset="0"/>
              </a:rPr>
            </a:br>
            <a:endParaRPr lang="en-US" altLang="ko-KR" sz="4400" dirty="0" smtClean="0">
              <a:cs typeface="돋움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90B77-CD83-4480-A5F6-D0358561DBD7}" type="slidenum">
              <a:rPr lang="ar-IQ"/>
              <a:pPr>
                <a:defRPr/>
              </a:pPr>
              <a:t>10</a:t>
            </a:fld>
            <a:endParaRPr lang="ar-IQ"/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6588125" y="5632450"/>
            <a:ext cx="3238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ko-KR"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1071563" y="1670050"/>
            <a:ext cx="7643812" cy="33034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algn="l" rtl="0">
              <a:lnSpc>
                <a:spcPct val="85000"/>
              </a:lnSpc>
            </a:pPr>
            <a:r>
              <a:rPr lang="en-US" altLang="ko-KR" sz="3200" baseline="-25000" dirty="0">
                <a:cs typeface="바탕"/>
              </a:rPr>
              <a:t>F(A,B,C,D,E) = ∑</a:t>
            </a:r>
            <a:r>
              <a:rPr lang="en-US" altLang="ko-KR" sz="3200" baseline="-25000" dirty="0" smtClean="0">
                <a:cs typeface="바탕"/>
              </a:rPr>
              <a:t>m(2,5,7,8,10,13,15,18,20,21,23,28,29 </a:t>
            </a:r>
            <a:r>
              <a:rPr lang="en-US" altLang="ko-KR" sz="3200" baseline="-25000" dirty="0">
                <a:cs typeface="바탕"/>
              </a:rPr>
              <a:t>31)</a:t>
            </a:r>
          </a:p>
        </p:txBody>
      </p:sp>
      <p:sp>
        <p:nvSpPr>
          <p:cNvPr id="26632" name="Rectangle 5"/>
          <p:cNvSpPr>
            <a:spLocks noChangeArrowheads="1"/>
          </p:cNvSpPr>
          <p:nvPr/>
        </p:nvSpPr>
        <p:spPr bwMode="auto">
          <a:xfrm>
            <a:off x="2668588" y="2278063"/>
            <a:ext cx="5475287" cy="3652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F= </a:t>
            </a:r>
            <a:r>
              <a:rPr lang="en-US" altLang="ko-KR" sz="2400" dirty="0">
                <a:latin typeface="Times New Roman" pitchFamily="18" charset="0"/>
                <a:cs typeface="Times New Roman" pitchFamily="18" charset="0"/>
              </a:rPr>
              <a:t>C E  +  A </a:t>
            </a: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CD’  </a:t>
            </a:r>
            <a:r>
              <a:rPr lang="en-US" altLang="ko-KR" sz="2400" dirty="0"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B’ C’ D E’+  A’ B C’ </a:t>
            </a:r>
            <a:endParaRPr lang="en-US" altLang="ko-K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3" name="Rectangle 11"/>
          <p:cNvSpPr>
            <a:spLocks noChangeArrowheads="1"/>
          </p:cNvSpPr>
          <p:nvPr/>
        </p:nvSpPr>
        <p:spPr bwMode="auto">
          <a:xfrm>
            <a:off x="928688" y="1201738"/>
            <a:ext cx="2000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kumimoji="1" lang="en-US" altLang="ko-KR" sz="2400" u="sng" dirty="0">
                <a:solidFill>
                  <a:srgbClr val="000066"/>
                </a:solidFill>
                <a:ea typeface="굴림"/>
                <a:cs typeface="굴림"/>
              </a:rPr>
              <a:t>Example 1:</a:t>
            </a:r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786058"/>
            <a:ext cx="2809875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647950"/>
            <a:ext cx="3095625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813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Five–variable </a:t>
            </a:r>
            <a:r>
              <a:rPr lang="en-US" sz="5400" dirty="0" err="1" smtClean="0">
                <a:cs typeface="Arial" pitchFamily="34" charset="0"/>
              </a:rPr>
              <a:t>Karnaugh</a:t>
            </a:r>
            <a:r>
              <a:rPr lang="en-US" sz="5400" dirty="0" smtClean="0">
                <a:cs typeface="Arial" pitchFamily="34" charset="0"/>
              </a:rPr>
              <a:t> map</a:t>
            </a:r>
            <a:br>
              <a:rPr lang="en-US" sz="5400" dirty="0" smtClean="0">
                <a:cs typeface="Arial" pitchFamily="34" charset="0"/>
              </a:rPr>
            </a:b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53D3C1-DC4A-426E-AA8D-4090F843E713}" type="slidenum">
              <a:rPr lang="ar-IQ"/>
              <a:pPr>
                <a:defRPr/>
              </a:pPr>
              <a:t>11</a:t>
            </a:fld>
            <a:endParaRPr lang="ar-IQ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42938" y="1363663"/>
            <a:ext cx="328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kumimoji="1" lang="en-US" altLang="ko-KR" sz="2800" u="sng">
                <a:solidFill>
                  <a:srgbClr val="000066"/>
                </a:solidFill>
                <a:ea typeface="굴림"/>
                <a:cs typeface="굴림"/>
              </a:rPr>
              <a:t>Example 3-5/ p 128: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42938" y="1914525"/>
            <a:ext cx="84042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lnSpc>
                <a:spcPct val="85000"/>
              </a:lnSpc>
            </a:pPr>
            <a:r>
              <a:rPr lang="en-US" altLang="ko-KR" sz="3200" baseline="-25000" dirty="0">
                <a:cs typeface="바탕"/>
              </a:rPr>
              <a:t>F(V,W,X,Y,Z) = ∑m(3,4,7,9,11,12,15,16,18,19,20,23,24,26,27,28,31).</a:t>
            </a:r>
          </a:p>
        </p:txBody>
      </p:sp>
      <p:grpSp>
        <p:nvGrpSpPr>
          <p:cNvPr id="3" name="Group 78"/>
          <p:cNvGrpSpPr>
            <a:grpSpLocks/>
          </p:cNvGrpSpPr>
          <p:nvPr/>
        </p:nvGrpSpPr>
        <p:grpSpPr bwMode="auto">
          <a:xfrm>
            <a:off x="488948" y="3038497"/>
            <a:ext cx="3797300" cy="3533775"/>
            <a:chOff x="2744" y="1566"/>
            <a:chExt cx="2392" cy="2226"/>
          </a:xfrm>
          <a:solidFill>
            <a:schemeClr val="bg1"/>
          </a:solidFill>
        </p:grpSpPr>
        <p:sp>
          <p:nvSpPr>
            <p:cNvPr id="8" name="Text Box 26"/>
            <p:cNvSpPr txBox="1">
              <a:spLocks noChangeArrowheads="1"/>
            </p:cNvSpPr>
            <p:nvPr/>
          </p:nvSpPr>
          <p:spPr bwMode="invGray">
            <a:xfrm>
              <a:off x="3455" y="2543"/>
              <a:ext cx="192" cy="252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9" name="Text Box 27"/>
            <p:cNvSpPr txBox="1">
              <a:spLocks noChangeArrowheads="1"/>
            </p:cNvSpPr>
            <p:nvPr/>
          </p:nvSpPr>
          <p:spPr bwMode="invGray">
            <a:xfrm>
              <a:off x="3903" y="254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10" name="Text Box 28"/>
            <p:cNvSpPr txBox="1">
              <a:spLocks noChangeArrowheads="1"/>
            </p:cNvSpPr>
            <p:nvPr/>
          </p:nvSpPr>
          <p:spPr bwMode="invGray">
            <a:xfrm>
              <a:off x="4351" y="254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11" name="Text Box 29"/>
            <p:cNvSpPr txBox="1">
              <a:spLocks noChangeArrowheads="1"/>
            </p:cNvSpPr>
            <p:nvPr/>
          </p:nvSpPr>
          <p:spPr bwMode="invGray">
            <a:xfrm>
              <a:off x="4799" y="254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12" name="Text Box 30"/>
            <p:cNvSpPr txBox="1">
              <a:spLocks noChangeArrowheads="1"/>
            </p:cNvSpPr>
            <p:nvPr/>
          </p:nvSpPr>
          <p:spPr bwMode="invGray">
            <a:xfrm>
              <a:off x="3903" y="297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13" name="Text Box 31"/>
            <p:cNvSpPr txBox="1">
              <a:spLocks noChangeArrowheads="1"/>
            </p:cNvSpPr>
            <p:nvPr/>
          </p:nvSpPr>
          <p:spPr bwMode="invGray">
            <a:xfrm>
              <a:off x="4351" y="297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14" name="Text Box 32"/>
            <p:cNvSpPr txBox="1">
              <a:spLocks noChangeArrowheads="1"/>
            </p:cNvSpPr>
            <p:nvPr/>
          </p:nvSpPr>
          <p:spPr bwMode="invGray">
            <a:xfrm>
              <a:off x="4799" y="297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15" name="Text Box 33"/>
            <p:cNvSpPr txBox="1">
              <a:spLocks noChangeArrowheads="1"/>
            </p:cNvSpPr>
            <p:nvPr/>
          </p:nvSpPr>
          <p:spPr bwMode="invGray">
            <a:xfrm>
              <a:off x="3903" y="344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16" name="Text Box 34"/>
            <p:cNvSpPr txBox="1">
              <a:spLocks noChangeArrowheads="1"/>
            </p:cNvSpPr>
            <p:nvPr/>
          </p:nvSpPr>
          <p:spPr bwMode="invGray">
            <a:xfrm>
              <a:off x="4799" y="344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17" name="Text Box 35"/>
            <p:cNvSpPr txBox="1">
              <a:spLocks noChangeArrowheads="1"/>
            </p:cNvSpPr>
            <p:nvPr/>
          </p:nvSpPr>
          <p:spPr bwMode="invGray">
            <a:xfrm>
              <a:off x="4799" y="206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18" name="Text Box 36"/>
            <p:cNvSpPr txBox="1">
              <a:spLocks noChangeArrowheads="1"/>
            </p:cNvSpPr>
            <p:nvPr/>
          </p:nvSpPr>
          <p:spPr bwMode="invGray">
            <a:xfrm>
              <a:off x="3455" y="206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19" name="Text Box 37"/>
            <p:cNvSpPr txBox="1">
              <a:spLocks noChangeArrowheads="1"/>
            </p:cNvSpPr>
            <p:nvPr/>
          </p:nvSpPr>
          <p:spPr bwMode="invGray">
            <a:xfrm>
              <a:off x="3911" y="206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20" name="Text Box 38"/>
            <p:cNvSpPr txBox="1">
              <a:spLocks noChangeArrowheads="1"/>
            </p:cNvSpPr>
            <p:nvPr/>
          </p:nvSpPr>
          <p:spPr bwMode="invGray">
            <a:xfrm>
              <a:off x="4367" y="206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21" name="Text Box 39"/>
            <p:cNvSpPr txBox="1">
              <a:spLocks noChangeArrowheads="1"/>
            </p:cNvSpPr>
            <p:nvPr/>
          </p:nvSpPr>
          <p:spPr bwMode="invGray">
            <a:xfrm>
              <a:off x="3455" y="296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22" name="Text Box 40"/>
            <p:cNvSpPr txBox="1">
              <a:spLocks noChangeArrowheads="1"/>
            </p:cNvSpPr>
            <p:nvPr/>
          </p:nvSpPr>
          <p:spPr bwMode="invGray">
            <a:xfrm>
              <a:off x="3455" y="344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23" name="Text Box 41"/>
            <p:cNvSpPr txBox="1">
              <a:spLocks noChangeArrowheads="1"/>
            </p:cNvSpPr>
            <p:nvPr/>
          </p:nvSpPr>
          <p:spPr bwMode="invGray">
            <a:xfrm>
              <a:off x="4367" y="345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24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25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26" name="Line 46"/>
            <p:cNvSpPr>
              <a:spLocks noChangeShapeType="1"/>
            </p:cNvSpPr>
            <p:nvPr/>
          </p:nvSpPr>
          <p:spPr bwMode="auto">
            <a:xfrm>
              <a:off x="3329" y="3791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27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28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29" name="Line 49"/>
            <p:cNvSpPr>
              <a:spLocks noChangeShapeType="1"/>
            </p:cNvSpPr>
            <p:nvPr/>
          </p:nvSpPr>
          <p:spPr bwMode="auto">
            <a:xfrm>
              <a:off x="4232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30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31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32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33" name="Line 53"/>
            <p:cNvSpPr>
              <a:spLocks noChangeShapeType="1"/>
            </p:cNvSpPr>
            <p:nvPr/>
          </p:nvSpPr>
          <p:spPr bwMode="auto">
            <a:xfrm>
              <a:off x="3329" y="3339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34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00        01         11       10</a:t>
              </a:r>
            </a:p>
          </p:txBody>
        </p:sp>
        <p:sp>
          <p:nvSpPr>
            <p:cNvPr id="35" name="Text Box 61"/>
            <p:cNvSpPr txBox="1">
              <a:spLocks noChangeArrowheads="1"/>
            </p:cNvSpPr>
            <p:nvPr/>
          </p:nvSpPr>
          <p:spPr bwMode="auto">
            <a:xfrm>
              <a:off x="2835" y="2081"/>
              <a:ext cx="408" cy="162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>
                  <a:latin typeface="+mn-lt"/>
                  <a:cs typeface="+mn-cs"/>
                </a:rPr>
                <a:t>00</a:t>
              </a: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000">
                <a:latin typeface="+mn-lt"/>
                <a:cs typeface="+mn-cs"/>
              </a:endParaRP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>
                  <a:latin typeface="+mn-lt"/>
                  <a:cs typeface="+mn-cs"/>
                </a:rPr>
                <a:t>01</a:t>
              </a: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400">
                <a:latin typeface="+mn-lt"/>
                <a:cs typeface="+mn-cs"/>
              </a:endParaRP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>
                  <a:latin typeface="+mn-lt"/>
                  <a:cs typeface="+mn-cs"/>
                </a:rPr>
                <a:t>11</a:t>
              </a: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>
                  <a:latin typeface="+mn-lt"/>
                  <a:cs typeface="+mn-cs"/>
                </a:rPr>
                <a:t>10</a:t>
              </a:r>
            </a:p>
          </p:txBody>
        </p:sp>
        <p:sp>
          <p:nvSpPr>
            <p:cNvPr id="36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37" name="Text Box 76"/>
            <p:cNvSpPr txBox="1">
              <a:spLocks noChangeArrowheads="1"/>
            </p:cNvSpPr>
            <p:nvPr/>
          </p:nvSpPr>
          <p:spPr bwMode="auto">
            <a:xfrm>
              <a:off x="3016" y="1566"/>
              <a:ext cx="409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YZ</a:t>
              </a:r>
            </a:p>
          </p:txBody>
        </p:sp>
        <p:sp>
          <p:nvSpPr>
            <p:cNvPr id="38" name="Text Box 77"/>
            <p:cNvSpPr txBox="1">
              <a:spLocks noChangeArrowheads="1"/>
            </p:cNvSpPr>
            <p:nvPr/>
          </p:nvSpPr>
          <p:spPr bwMode="auto">
            <a:xfrm>
              <a:off x="2744" y="1748"/>
              <a:ext cx="409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WX</a:t>
              </a:r>
            </a:p>
          </p:txBody>
        </p:sp>
      </p:grpSp>
      <p:sp>
        <p:nvSpPr>
          <p:cNvPr id="27655" name="TextBox 38"/>
          <p:cNvSpPr txBox="1">
            <a:spLocks noChangeArrowheads="1"/>
          </p:cNvSpPr>
          <p:nvPr/>
        </p:nvSpPr>
        <p:spPr bwMode="auto">
          <a:xfrm>
            <a:off x="2357438" y="2630488"/>
            <a:ext cx="714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V=0</a:t>
            </a:r>
            <a:endParaRPr lang="ar-IQ" dirty="0"/>
          </a:p>
        </p:txBody>
      </p:sp>
      <p:grpSp>
        <p:nvGrpSpPr>
          <p:cNvPr id="5" name="Group 78"/>
          <p:cNvGrpSpPr>
            <a:grpSpLocks/>
          </p:cNvGrpSpPr>
          <p:nvPr/>
        </p:nvGrpSpPr>
        <p:grpSpPr bwMode="auto">
          <a:xfrm>
            <a:off x="4346600" y="3140831"/>
            <a:ext cx="3797300" cy="3533775"/>
            <a:chOff x="2744" y="1566"/>
            <a:chExt cx="2392" cy="2226"/>
          </a:xfrm>
          <a:solidFill>
            <a:schemeClr val="bg1"/>
          </a:solidFill>
        </p:grpSpPr>
        <p:sp>
          <p:nvSpPr>
            <p:cNvPr id="74" name="Text Box 26"/>
            <p:cNvSpPr txBox="1">
              <a:spLocks noChangeArrowheads="1"/>
            </p:cNvSpPr>
            <p:nvPr/>
          </p:nvSpPr>
          <p:spPr bwMode="invGray">
            <a:xfrm>
              <a:off x="3455" y="2543"/>
              <a:ext cx="192" cy="252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75" name="Text Box 27"/>
            <p:cNvSpPr txBox="1">
              <a:spLocks noChangeArrowheads="1"/>
            </p:cNvSpPr>
            <p:nvPr/>
          </p:nvSpPr>
          <p:spPr bwMode="invGray">
            <a:xfrm>
              <a:off x="3903" y="254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76" name="Text Box 28"/>
            <p:cNvSpPr txBox="1">
              <a:spLocks noChangeArrowheads="1"/>
            </p:cNvSpPr>
            <p:nvPr/>
          </p:nvSpPr>
          <p:spPr bwMode="invGray">
            <a:xfrm>
              <a:off x="4351" y="254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77" name="Text Box 29"/>
            <p:cNvSpPr txBox="1">
              <a:spLocks noChangeArrowheads="1"/>
            </p:cNvSpPr>
            <p:nvPr/>
          </p:nvSpPr>
          <p:spPr bwMode="invGray">
            <a:xfrm>
              <a:off x="4799" y="254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78" name="Text Box 30"/>
            <p:cNvSpPr txBox="1">
              <a:spLocks noChangeArrowheads="1"/>
            </p:cNvSpPr>
            <p:nvPr/>
          </p:nvSpPr>
          <p:spPr bwMode="invGray">
            <a:xfrm>
              <a:off x="3903" y="297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79" name="Text Box 31"/>
            <p:cNvSpPr txBox="1">
              <a:spLocks noChangeArrowheads="1"/>
            </p:cNvSpPr>
            <p:nvPr/>
          </p:nvSpPr>
          <p:spPr bwMode="invGray">
            <a:xfrm>
              <a:off x="4351" y="297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80" name="Text Box 32"/>
            <p:cNvSpPr txBox="1">
              <a:spLocks noChangeArrowheads="1"/>
            </p:cNvSpPr>
            <p:nvPr/>
          </p:nvSpPr>
          <p:spPr bwMode="invGray">
            <a:xfrm>
              <a:off x="4799" y="297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81" name="Text Box 33"/>
            <p:cNvSpPr txBox="1">
              <a:spLocks noChangeArrowheads="1"/>
            </p:cNvSpPr>
            <p:nvPr/>
          </p:nvSpPr>
          <p:spPr bwMode="invGray">
            <a:xfrm>
              <a:off x="3903" y="344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82" name="Text Box 34"/>
            <p:cNvSpPr txBox="1">
              <a:spLocks noChangeArrowheads="1"/>
            </p:cNvSpPr>
            <p:nvPr/>
          </p:nvSpPr>
          <p:spPr bwMode="invGray">
            <a:xfrm>
              <a:off x="4799" y="344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83" name="Text Box 35"/>
            <p:cNvSpPr txBox="1">
              <a:spLocks noChangeArrowheads="1"/>
            </p:cNvSpPr>
            <p:nvPr/>
          </p:nvSpPr>
          <p:spPr bwMode="invGray">
            <a:xfrm>
              <a:off x="4799" y="206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84" name="Text Box 36"/>
            <p:cNvSpPr txBox="1">
              <a:spLocks noChangeArrowheads="1"/>
            </p:cNvSpPr>
            <p:nvPr/>
          </p:nvSpPr>
          <p:spPr bwMode="invGray">
            <a:xfrm>
              <a:off x="3455" y="206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85" name="Text Box 37"/>
            <p:cNvSpPr txBox="1">
              <a:spLocks noChangeArrowheads="1"/>
            </p:cNvSpPr>
            <p:nvPr/>
          </p:nvSpPr>
          <p:spPr bwMode="invGray">
            <a:xfrm>
              <a:off x="3911" y="206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86" name="Text Box 38"/>
            <p:cNvSpPr txBox="1">
              <a:spLocks noChangeArrowheads="1"/>
            </p:cNvSpPr>
            <p:nvPr/>
          </p:nvSpPr>
          <p:spPr bwMode="invGray">
            <a:xfrm>
              <a:off x="4367" y="206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>
                  <a:latin typeface="+mn-lt"/>
                  <a:cs typeface="+mn-cs"/>
                </a:rPr>
                <a:t>1</a:t>
              </a:r>
              <a:endParaRPr lang="en-US" altLang="zh-TW" sz="2000" b="1" dirty="0">
                <a:latin typeface="+mn-lt"/>
                <a:cs typeface="+mn-cs"/>
              </a:endParaRPr>
            </a:p>
          </p:txBody>
        </p:sp>
        <p:sp>
          <p:nvSpPr>
            <p:cNvPr id="87" name="Text Box 39"/>
            <p:cNvSpPr txBox="1">
              <a:spLocks noChangeArrowheads="1"/>
            </p:cNvSpPr>
            <p:nvPr/>
          </p:nvSpPr>
          <p:spPr bwMode="invGray">
            <a:xfrm>
              <a:off x="3455" y="296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88" name="Text Box 40"/>
            <p:cNvSpPr txBox="1">
              <a:spLocks noChangeArrowheads="1"/>
            </p:cNvSpPr>
            <p:nvPr/>
          </p:nvSpPr>
          <p:spPr bwMode="invGray">
            <a:xfrm>
              <a:off x="3455" y="344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89" name="Text Box 41"/>
            <p:cNvSpPr txBox="1">
              <a:spLocks noChangeArrowheads="1"/>
            </p:cNvSpPr>
            <p:nvPr/>
          </p:nvSpPr>
          <p:spPr bwMode="invGray">
            <a:xfrm>
              <a:off x="4367" y="345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90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91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92" name="Line 46"/>
            <p:cNvSpPr>
              <a:spLocks noChangeShapeType="1"/>
            </p:cNvSpPr>
            <p:nvPr/>
          </p:nvSpPr>
          <p:spPr bwMode="auto">
            <a:xfrm>
              <a:off x="3329" y="3791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93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94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95" name="Line 49"/>
            <p:cNvSpPr>
              <a:spLocks noChangeShapeType="1"/>
            </p:cNvSpPr>
            <p:nvPr/>
          </p:nvSpPr>
          <p:spPr bwMode="auto">
            <a:xfrm>
              <a:off x="4232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96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97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98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99" name="Line 53"/>
            <p:cNvSpPr>
              <a:spLocks noChangeShapeType="1"/>
            </p:cNvSpPr>
            <p:nvPr/>
          </p:nvSpPr>
          <p:spPr bwMode="auto">
            <a:xfrm>
              <a:off x="3329" y="3339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100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00        01         11       10</a:t>
              </a:r>
            </a:p>
          </p:txBody>
        </p:sp>
        <p:sp>
          <p:nvSpPr>
            <p:cNvPr id="101" name="Text Box 61"/>
            <p:cNvSpPr txBox="1">
              <a:spLocks noChangeArrowheads="1"/>
            </p:cNvSpPr>
            <p:nvPr/>
          </p:nvSpPr>
          <p:spPr bwMode="auto">
            <a:xfrm>
              <a:off x="2835" y="2081"/>
              <a:ext cx="408" cy="162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00</a:t>
              </a: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000" dirty="0">
                <a:latin typeface="+mn-lt"/>
                <a:cs typeface="+mn-cs"/>
              </a:endParaRP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01</a:t>
              </a: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400" dirty="0">
                <a:latin typeface="+mn-lt"/>
                <a:cs typeface="+mn-cs"/>
              </a:endParaRP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11</a:t>
              </a: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10</a:t>
              </a:r>
            </a:p>
          </p:txBody>
        </p:sp>
        <p:sp>
          <p:nvSpPr>
            <p:cNvPr id="102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103" name="Text Box 76"/>
            <p:cNvSpPr txBox="1">
              <a:spLocks noChangeArrowheads="1"/>
            </p:cNvSpPr>
            <p:nvPr/>
          </p:nvSpPr>
          <p:spPr bwMode="auto">
            <a:xfrm>
              <a:off x="3016" y="1566"/>
              <a:ext cx="409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YZ</a:t>
              </a:r>
            </a:p>
          </p:txBody>
        </p:sp>
        <p:sp>
          <p:nvSpPr>
            <p:cNvPr id="104" name="Text Box 77"/>
            <p:cNvSpPr txBox="1">
              <a:spLocks noChangeArrowheads="1"/>
            </p:cNvSpPr>
            <p:nvPr/>
          </p:nvSpPr>
          <p:spPr bwMode="auto">
            <a:xfrm>
              <a:off x="2744" y="1748"/>
              <a:ext cx="409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WX</a:t>
              </a:r>
            </a:p>
          </p:txBody>
        </p:sp>
      </p:grpSp>
      <p:sp>
        <p:nvSpPr>
          <p:cNvPr id="27657" name="TextBox 104"/>
          <p:cNvSpPr txBox="1">
            <a:spLocks noChangeArrowheads="1"/>
          </p:cNvSpPr>
          <p:nvPr/>
        </p:nvSpPr>
        <p:spPr bwMode="auto">
          <a:xfrm>
            <a:off x="6215063" y="2643188"/>
            <a:ext cx="714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V=1</a:t>
            </a:r>
            <a:endParaRPr lang="ar-IQ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4591075" cy="738907"/>
          </a:xfrm>
        </p:spPr>
        <p:txBody>
          <a:bodyPr/>
          <a:lstStyle/>
          <a:p>
            <a:pPr eaLnBrk="1" hangingPunct="1"/>
            <a:r>
              <a:rPr kumimoji="1" lang="en-US" altLang="ko-KR" sz="3600" u="sng" dirty="0" smtClean="0">
                <a:solidFill>
                  <a:srgbClr val="000066"/>
                </a:solidFill>
                <a:ea typeface="굴림"/>
                <a:cs typeface="굴림"/>
              </a:rPr>
              <a:t>Example 3-5/ p 128:</a:t>
            </a:r>
            <a:endParaRPr lang="ar-IQ" sz="3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2B7D3-6967-43C7-8EAC-8FA30B79D7E4}" type="slidenum">
              <a:rPr lang="ar-IQ"/>
              <a:pPr>
                <a:defRPr/>
              </a:pPr>
              <a:t>12</a:t>
            </a:fld>
            <a:endParaRPr lang="ar-IQ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lIns="0" tIns="0" r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D56C6BD-C7DE-4757-AB94-A440A9797CFE}" type="slidenum">
              <a:rPr lang="ar-IQ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ar-IQ" sz="1200" dirty="0">
              <a:solidFill>
                <a:schemeClr val="tx2">
                  <a:shade val="90000"/>
                </a:schemeClr>
              </a:solidFill>
              <a:latin typeface="+mn-lt"/>
              <a:cs typeface="+mn-cs"/>
            </a:endParaRP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488948" y="3038497"/>
            <a:ext cx="3797300" cy="3533775"/>
            <a:chOff x="2744" y="1566"/>
            <a:chExt cx="2392" cy="2226"/>
          </a:xfrm>
          <a:solidFill>
            <a:schemeClr val="bg1"/>
          </a:solidFill>
        </p:grpSpPr>
        <p:sp>
          <p:nvSpPr>
            <p:cNvPr id="7" name="Text Box 26"/>
            <p:cNvSpPr txBox="1">
              <a:spLocks noChangeArrowheads="1"/>
            </p:cNvSpPr>
            <p:nvPr/>
          </p:nvSpPr>
          <p:spPr bwMode="invGray">
            <a:xfrm>
              <a:off x="3455" y="2543"/>
              <a:ext cx="192" cy="252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8" name="Text Box 27"/>
            <p:cNvSpPr txBox="1">
              <a:spLocks noChangeArrowheads="1"/>
            </p:cNvSpPr>
            <p:nvPr/>
          </p:nvSpPr>
          <p:spPr bwMode="invGray">
            <a:xfrm>
              <a:off x="3903" y="254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9" name="Text Box 28"/>
            <p:cNvSpPr txBox="1">
              <a:spLocks noChangeArrowheads="1"/>
            </p:cNvSpPr>
            <p:nvPr/>
          </p:nvSpPr>
          <p:spPr bwMode="invGray">
            <a:xfrm>
              <a:off x="4351" y="254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10" name="Text Box 29"/>
            <p:cNvSpPr txBox="1">
              <a:spLocks noChangeArrowheads="1"/>
            </p:cNvSpPr>
            <p:nvPr/>
          </p:nvSpPr>
          <p:spPr bwMode="invGray">
            <a:xfrm>
              <a:off x="4799" y="254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11" name="Text Box 30"/>
            <p:cNvSpPr txBox="1">
              <a:spLocks noChangeArrowheads="1"/>
            </p:cNvSpPr>
            <p:nvPr/>
          </p:nvSpPr>
          <p:spPr bwMode="invGray">
            <a:xfrm>
              <a:off x="3903" y="297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12" name="Text Box 31"/>
            <p:cNvSpPr txBox="1">
              <a:spLocks noChangeArrowheads="1"/>
            </p:cNvSpPr>
            <p:nvPr/>
          </p:nvSpPr>
          <p:spPr bwMode="invGray">
            <a:xfrm>
              <a:off x="4351" y="297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13" name="Text Box 32"/>
            <p:cNvSpPr txBox="1">
              <a:spLocks noChangeArrowheads="1"/>
            </p:cNvSpPr>
            <p:nvPr/>
          </p:nvSpPr>
          <p:spPr bwMode="invGray">
            <a:xfrm>
              <a:off x="4799" y="297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14" name="Text Box 33"/>
            <p:cNvSpPr txBox="1">
              <a:spLocks noChangeArrowheads="1"/>
            </p:cNvSpPr>
            <p:nvPr/>
          </p:nvSpPr>
          <p:spPr bwMode="invGray">
            <a:xfrm>
              <a:off x="3903" y="344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15" name="Text Box 34"/>
            <p:cNvSpPr txBox="1">
              <a:spLocks noChangeArrowheads="1"/>
            </p:cNvSpPr>
            <p:nvPr/>
          </p:nvSpPr>
          <p:spPr bwMode="invGray">
            <a:xfrm>
              <a:off x="4799" y="344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16" name="Text Box 35"/>
            <p:cNvSpPr txBox="1">
              <a:spLocks noChangeArrowheads="1"/>
            </p:cNvSpPr>
            <p:nvPr/>
          </p:nvSpPr>
          <p:spPr bwMode="invGray">
            <a:xfrm>
              <a:off x="4799" y="206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invGray">
            <a:xfrm>
              <a:off x="3455" y="206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18" name="Text Box 37"/>
            <p:cNvSpPr txBox="1">
              <a:spLocks noChangeArrowheads="1"/>
            </p:cNvSpPr>
            <p:nvPr/>
          </p:nvSpPr>
          <p:spPr bwMode="invGray">
            <a:xfrm>
              <a:off x="3911" y="206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19" name="Text Box 38"/>
            <p:cNvSpPr txBox="1">
              <a:spLocks noChangeArrowheads="1"/>
            </p:cNvSpPr>
            <p:nvPr/>
          </p:nvSpPr>
          <p:spPr bwMode="invGray">
            <a:xfrm>
              <a:off x="4367" y="206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20" name="Text Box 39"/>
            <p:cNvSpPr txBox="1">
              <a:spLocks noChangeArrowheads="1"/>
            </p:cNvSpPr>
            <p:nvPr/>
          </p:nvSpPr>
          <p:spPr bwMode="invGray">
            <a:xfrm>
              <a:off x="3455" y="296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21" name="Text Box 40"/>
            <p:cNvSpPr txBox="1">
              <a:spLocks noChangeArrowheads="1"/>
            </p:cNvSpPr>
            <p:nvPr/>
          </p:nvSpPr>
          <p:spPr bwMode="invGray">
            <a:xfrm>
              <a:off x="3455" y="344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22" name="Text Box 41"/>
            <p:cNvSpPr txBox="1">
              <a:spLocks noChangeArrowheads="1"/>
            </p:cNvSpPr>
            <p:nvPr/>
          </p:nvSpPr>
          <p:spPr bwMode="invGray">
            <a:xfrm>
              <a:off x="4367" y="345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23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24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25" name="Line 46"/>
            <p:cNvSpPr>
              <a:spLocks noChangeShapeType="1"/>
            </p:cNvSpPr>
            <p:nvPr/>
          </p:nvSpPr>
          <p:spPr bwMode="auto">
            <a:xfrm>
              <a:off x="3329" y="3791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26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27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28" name="Line 49"/>
            <p:cNvSpPr>
              <a:spLocks noChangeShapeType="1"/>
            </p:cNvSpPr>
            <p:nvPr/>
          </p:nvSpPr>
          <p:spPr bwMode="auto">
            <a:xfrm>
              <a:off x="4232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29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30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31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32" name="Line 53"/>
            <p:cNvSpPr>
              <a:spLocks noChangeShapeType="1"/>
            </p:cNvSpPr>
            <p:nvPr/>
          </p:nvSpPr>
          <p:spPr bwMode="auto">
            <a:xfrm>
              <a:off x="3329" y="3339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33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00        01         11       10</a:t>
              </a:r>
            </a:p>
          </p:txBody>
        </p:sp>
        <p:sp>
          <p:nvSpPr>
            <p:cNvPr id="34" name="Text Box 61"/>
            <p:cNvSpPr txBox="1">
              <a:spLocks noChangeArrowheads="1"/>
            </p:cNvSpPr>
            <p:nvPr/>
          </p:nvSpPr>
          <p:spPr bwMode="auto">
            <a:xfrm>
              <a:off x="2835" y="2081"/>
              <a:ext cx="408" cy="162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>
                  <a:latin typeface="+mn-lt"/>
                  <a:cs typeface="+mn-cs"/>
                </a:rPr>
                <a:t>00</a:t>
              </a: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000">
                <a:latin typeface="+mn-lt"/>
                <a:cs typeface="+mn-cs"/>
              </a:endParaRP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>
                  <a:latin typeface="+mn-lt"/>
                  <a:cs typeface="+mn-cs"/>
                </a:rPr>
                <a:t>01</a:t>
              </a: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400">
                <a:latin typeface="+mn-lt"/>
                <a:cs typeface="+mn-cs"/>
              </a:endParaRP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>
                  <a:latin typeface="+mn-lt"/>
                  <a:cs typeface="+mn-cs"/>
                </a:rPr>
                <a:t>11</a:t>
              </a: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>
                  <a:latin typeface="+mn-lt"/>
                  <a:cs typeface="+mn-cs"/>
                </a:rPr>
                <a:t>10</a:t>
              </a:r>
            </a:p>
          </p:txBody>
        </p:sp>
        <p:sp>
          <p:nvSpPr>
            <p:cNvPr id="35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36" name="Text Box 76"/>
            <p:cNvSpPr txBox="1">
              <a:spLocks noChangeArrowheads="1"/>
            </p:cNvSpPr>
            <p:nvPr/>
          </p:nvSpPr>
          <p:spPr bwMode="auto">
            <a:xfrm>
              <a:off x="3016" y="1566"/>
              <a:ext cx="409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YZ</a:t>
              </a:r>
            </a:p>
          </p:txBody>
        </p:sp>
        <p:sp>
          <p:nvSpPr>
            <p:cNvPr id="37" name="Text Box 77"/>
            <p:cNvSpPr txBox="1">
              <a:spLocks noChangeArrowheads="1"/>
            </p:cNvSpPr>
            <p:nvPr/>
          </p:nvSpPr>
          <p:spPr bwMode="auto">
            <a:xfrm>
              <a:off x="2744" y="1748"/>
              <a:ext cx="409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WX</a:t>
              </a:r>
            </a:p>
          </p:txBody>
        </p:sp>
      </p:grpSp>
      <p:sp>
        <p:nvSpPr>
          <p:cNvPr id="4103" name="TextBox 37"/>
          <p:cNvSpPr txBox="1">
            <a:spLocks noChangeArrowheads="1"/>
          </p:cNvSpPr>
          <p:nvPr/>
        </p:nvSpPr>
        <p:spPr bwMode="auto">
          <a:xfrm>
            <a:off x="2357438" y="2630488"/>
            <a:ext cx="714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V=0</a:t>
            </a:r>
            <a:endParaRPr lang="ar-IQ" dirty="0"/>
          </a:p>
        </p:txBody>
      </p:sp>
      <p:grpSp>
        <p:nvGrpSpPr>
          <p:cNvPr id="3" name="Group 78"/>
          <p:cNvGrpSpPr>
            <a:grpSpLocks/>
          </p:cNvGrpSpPr>
          <p:nvPr/>
        </p:nvGrpSpPr>
        <p:grpSpPr bwMode="auto">
          <a:xfrm>
            <a:off x="4346600" y="3038497"/>
            <a:ext cx="3797300" cy="3533775"/>
            <a:chOff x="2744" y="1566"/>
            <a:chExt cx="2392" cy="2226"/>
          </a:xfrm>
          <a:solidFill>
            <a:schemeClr val="bg1"/>
          </a:solidFill>
        </p:grpSpPr>
        <p:sp>
          <p:nvSpPr>
            <p:cNvPr id="40" name="Text Box 26"/>
            <p:cNvSpPr txBox="1">
              <a:spLocks noChangeArrowheads="1"/>
            </p:cNvSpPr>
            <p:nvPr/>
          </p:nvSpPr>
          <p:spPr bwMode="invGray">
            <a:xfrm>
              <a:off x="3455" y="2543"/>
              <a:ext cx="192" cy="252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invGray">
            <a:xfrm>
              <a:off x="3903" y="254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42" name="Text Box 28"/>
            <p:cNvSpPr txBox="1">
              <a:spLocks noChangeArrowheads="1"/>
            </p:cNvSpPr>
            <p:nvPr/>
          </p:nvSpPr>
          <p:spPr bwMode="invGray">
            <a:xfrm>
              <a:off x="4351" y="254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43" name="Text Box 29"/>
            <p:cNvSpPr txBox="1">
              <a:spLocks noChangeArrowheads="1"/>
            </p:cNvSpPr>
            <p:nvPr/>
          </p:nvSpPr>
          <p:spPr bwMode="invGray">
            <a:xfrm>
              <a:off x="4799" y="254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44" name="Text Box 30"/>
            <p:cNvSpPr txBox="1">
              <a:spLocks noChangeArrowheads="1"/>
            </p:cNvSpPr>
            <p:nvPr/>
          </p:nvSpPr>
          <p:spPr bwMode="invGray">
            <a:xfrm>
              <a:off x="3903" y="297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45" name="Text Box 31"/>
            <p:cNvSpPr txBox="1">
              <a:spLocks noChangeArrowheads="1"/>
            </p:cNvSpPr>
            <p:nvPr/>
          </p:nvSpPr>
          <p:spPr bwMode="invGray">
            <a:xfrm>
              <a:off x="4351" y="297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46" name="Text Box 32"/>
            <p:cNvSpPr txBox="1">
              <a:spLocks noChangeArrowheads="1"/>
            </p:cNvSpPr>
            <p:nvPr/>
          </p:nvSpPr>
          <p:spPr bwMode="invGray">
            <a:xfrm>
              <a:off x="4799" y="297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47" name="Text Box 33"/>
            <p:cNvSpPr txBox="1">
              <a:spLocks noChangeArrowheads="1"/>
            </p:cNvSpPr>
            <p:nvPr/>
          </p:nvSpPr>
          <p:spPr bwMode="invGray">
            <a:xfrm>
              <a:off x="3903" y="344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48" name="Text Box 34"/>
            <p:cNvSpPr txBox="1">
              <a:spLocks noChangeArrowheads="1"/>
            </p:cNvSpPr>
            <p:nvPr/>
          </p:nvSpPr>
          <p:spPr bwMode="invGray">
            <a:xfrm>
              <a:off x="4799" y="344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49" name="Text Box 35"/>
            <p:cNvSpPr txBox="1">
              <a:spLocks noChangeArrowheads="1"/>
            </p:cNvSpPr>
            <p:nvPr/>
          </p:nvSpPr>
          <p:spPr bwMode="invGray">
            <a:xfrm>
              <a:off x="4799" y="206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50" name="Text Box 36"/>
            <p:cNvSpPr txBox="1">
              <a:spLocks noChangeArrowheads="1"/>
            </p:cNvSpPr>
            <p:nvPr/>
          </p:nvSpPr>
          <p:spPr bwMode="invGray">
            <a:xfrm>
              <a:off x="3455" y="206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51" name="Text Box 37"/>
            <p:cNvSpPr txBox="1">
              <a:spLocks noChangeArrowheads="1"/>
            </p:cNvSpPr>
            <p:nvPr/>
          </p:nvSpPr>
          <p:spPr bwMode="invGray">
            <a:xfrm>
              <a:off x="3911" y="206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52" name="Text Box 38"/>
            <p:cNvSpPr txBox="1">
              <a:spLocks noChangeArrowheads="1"/>
            </p:cNvSpPr>
            <p:nvPr/>
          </p:nvSpPr>
          <p:spPr bwMode="invGray">
            <a:xfrm>
              <a:off x="4367" y="2063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>
                  <a:latin typeface="+mn-lt"/>
                  <a:cs typeface="+mn-cs"/>
                </a:rPr>
                <a:t>1</a:t>
              </a:r>
              <a:endParaRPr lang="en-US" altLang="zh-TW" sz="2000" b="1" dirty="0">
                <a:latin typeface="+mn-lt"/>
                <a:cs typeface="+mn-cs"/>
              </a:endParaRPr>
            </a:p>
          </p:txBody>
        </p:sp>
        <p:sp>
          <p:nvSpPr>
            <p:cNvPr id="53" name="Text Box 39"/>
            <p:cNvSpPr txBox="1">
              <a:spLocks noChangeArrowheads="1"/>
            </p:cNvSpPr>
            <p:nvPr/>
          </p:nvSpPr>
          <p:spPr bwMode="invGray">
            <a:xfrm>
              <a:off x="3455" y="296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54" name="Text Box 40"/>
            <p:cNvSpPr txBox="1">
              <a:spLocks noChangeArrowheads="1"/>
            </p:cNvSpPr>
            <p:nvPr/>
          </p:nvSpPr>
          <p:spPr bwMode="invGray">
            <a:xfrm>
              <a:off x="3455" y="344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55" name="Text Box 41"/>
            <p:cNvSpPr txBox="1">
              <a:spLocks noChangeArrowheads="1"/>
            </p:cNvSpPr>
            <p:nvPr/>
          </p:nvSpPr>
          <p:spPr bwMode="invGray">
            <a:xfrm>
              <a:off x="4367" y="3455"/>
              <a:ext cx="192" cy="250"/>
            </a:xfrm>
            <a:prstGeom prst="rect">
              <a:avLst/>
            </a:prstGeom>
            <a:grp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TW" sz="2000" b="1" dirty="0"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56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57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58" name="Line 46"/>
            <p:cNvSpPr>
              <a:spLocks noChangeShapeType="1"/>
            </p:cNvSpPr>
            <p:nvPr/>
          </p:nvSpPr>
          <p:spPr bwMode="auto">
            <a:xfrm>
              <a:off x="3329" y="3791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59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60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61" name="Line 49"/>
            <p:cNvSpPr>
              <a:spLocks noChangeShapeType="1"/>
            </p:cNvSpPr>
            <p:nvPr/>
          </p:nvSpPr>
          <p:spPr bwMode="auto">
            <a:xfrm>
              <a:off x="4232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62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1807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63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64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65" name="Line 53"/>
            <p:cNvSpPr>
              <a:spLocks noChangeShapeType="1"/>
            </p:cNvSpPr>
            <p:nvPr/>
          </p:nvSpPr>
          <p:spPr bwMode="auto">
            <a:xfrm>
              <a:off x="3329" y="3339"/>
              <a:ext cx="1806" cy="1"/>
            </a:xfrm>
            <a:prstGeom prst="line">
              <a:avLst/>
            </a:prstGeom>
            <a:grp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66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00        01         11       10</a:t>
              </a:r>
            </a:p>
          </p:txBody>
        </p:sp>
        <p:sp>
          <p:nvSpPr>
            <p:cNvPr id="67" name="Text Box 61"/>
            <p:cNvSpPr txBox="1">
              <a:spLocks noChangeArrowheads="1"/>
            </p:cNvSpPr>
            <p:nvPr/>
          </p:nvSpPr>
          <p:spPr bwMode="auto">
            <a:xfrm>
              <a:off x="2835" y="2081"/>
              <a:ext cx="408" cy="162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00</a:t>
              </a: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000" dirty="0">
                <a:latin typeface="+mn-lt"/>
                <a:cs typeface="+mn-cs"/>
              </a:endParaRP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01</a:t>
              </a: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400" dirty="0">
                <a:latin typeface="+mn-lt"/>
                <a:cs typeface="+mn-cs"/>
              </a:endParaRP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11</a:t>
              </a: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10</a:t>
              </a:r>
            </a:p>
          </p:txBody>
        </p:sp>
        <p:sp>
          <p:nvSpPr>
            <p:cNvPr id="68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>
                <a:latin typeface="+mn-lt"/>
                <a:cs typeface="+mn-cs"/>
              </a:endParaRPr>
            </a:p>
          </p:txBody>
        </p:sp>
        <p:sp>
          <p:nvSpPr>
            <p:cNvPr id="69" name="Text Box 76"/>
            <p:cNvSpPr txBox="1">
              <a:spLocks noChangeArrowheads="1"/>
            </p:cNvSpPr>
            <p:nvPr/>
          </p:nvSpPr>
          <p:spPr bwMode="auto">
            <a:xfrm>
              <a:off x="3016" y="1566"/>
              <a:ext cx="409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YZ</a:t>
              </a:r>
            </a:p>
          </p:txBody>
        </p:sp>
        <p:sp>
          <p:nvSpPr>
            <p:cNvPr id="70" name="Text Box 77"/>
            <p:cNvSpPr txBox="1">
              <a:spLocks noChangeArrowheads="1"/>
            </p:cNvSpPr>
            <p:nvPr/>
          </p:nvSpPr>
          <p:spPr bwMode="auto">
            <a:xfrm>
              <a:off x="2744" y="1748"/>
              <a:ext cx="409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cs typeface="+mn-cs"/>
                </a:rPr>
                <a:t>WX</a:t>
              </a:r>
            </a:p>
          </p:txBody>
        </p:sp>
      </p:grpSp>
      <p:sp>
        <p:nvSpPr>
          <p:cNvPr id="4105" name="TextBox 70"/>
          <p:cNvSpPr txBox="1">
            <a:spLocks noChangeArrowheads="1"/>
          </p:cNvSpPr>
          <p:nvPr/>
        </p:nvSpPr>
        <p:spPr bwMode="auto">
          <a:xfrm>
            <a:off x="6215063" y="2643188"/>
            <a:ext cx="714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V=1</a:t>
            </a:r>
            <a:endParaRPr lang="ar-IQ" dirty="0"/>
          </a:p>
        </p:txBody>
      </p:sp>
      <p:grpSp>
        <p:nvGrpSpPr>
          <p:cNvPr id="6" name="Group 73"/>
          <p:cNvGrpSpPr>
            <a:grpSpLocks/>
          </p:cNvGrpSpPr>
          <p:nvPr/>
        </p:nvGrpSpPr>
        <p:grpSpPr bwMode="auto">
          <a:xfrm>
            <a:off x="4962525" y="3429000"/>
            <a:ext cx="3429000" cy="3400425"/>
            <a:chOff x="4929188" y="3100388"/>
            <a:chExt cx="3429001" cy="3400425"/>
          </a:xfrm>
        </p:grpSpPr>
        <p:grpSp>
          <p:nvGrpSpPr>
            <p:cNvPr id="4117" name="Group 3"/>
            <p:cNvGrpSpPr>
              <a:grpSpLocks/>
            </p:cNvGrpSpPr>
            <p:nvPr/>
          </p:nvGrpSpPr>
          <p:grpSpPr bwMode="auto">
            <a:xfrm rot="-5400000">
              <a:off x="4944395" y="5655075"/>
              <a:ext cx="828826" cy="857249"/>
              <a:chOff x="4215906" y="2071677"/>
              <a:chExt cx="571676" cy="571505"/>
            </a:xfrm>
          </p:grpSpPr>
          <p:cxnSp>
            <p:nvCxnSpPr>
              <p:cNvPr id="85" name="Straight Connector 4"/>
              <p:cNvCxnSpPr/>
              <p:nvPr/>
            </p:nvCxnSpPr>
            <p:spPr>
              <a:xfrm rot="5400000">
                <a:off x="4505885" y="2357277"/>
                <a:ext cx="571506" cy="1095"/>
              </a:xfrm>
              <a:prstGeom prst="line">
                <a:avLst/>
              </a:prstGeom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5"/>
              <p:cNvCxnSpPr/>
              <p:nvPr/>
            </p:nvCxnSpPr>
            <p:spPr>
              <a:xfrm rot="10800000">
                <a:off x="4220613" y="2638286"/>
                <a:ext cx="570477" cy="2117"/>
              </a:xfrm>
              <a:prstGeom prst="line">
                <a:avLst/>
              </a:prstGeom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8" name="Group 6"/>
            <p:cNvGrpSpPr>
              <a:grpSpLocks/>
            </p:cNvGrpSpPr>
            <p:nvPr/>
          </p:nvGrpSpPr>
          <p:grpSpPr bwMode="auto">
            <a:xfrm rot="10800000">
              <a:off x="7497718" y="5672141"/>
              <a:ext cx="860430" cy="828675"/>
              <a:chOff x="4214810" y="2071678"/>
              <a:chExt cx="573620" cy="571676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 rot="5400000">
                <a:off x="4510499" y="2356988"/>
                <a:ext cx="571676" cy="1059"/>
              </a:xfrm>
              <a:prstGeom prst="line">
                <a:avLst/>
              </a:prstGeom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0800000">
                <a:off x="4219016" y="2644451"/>
                <a:ext cx="571500" cy="1096"/>
              </a:xfrm>
              <a:prstGeom prst="line">
                <a:avLst/>
              </a:prstGeom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9" name="Group 9"/>
            <p:cNvGrpSpPr>
              <a:grpSpLocks/>
            </p:cNvGrpSpPr>
            <p:nvPr/>
          </p:nvGrpSpPr>
          <p:grpSpPr bwMode="auto">
            <a:xfrm>
              <a:off x="4929229" y="3100387"/>
              <a:ext cx="858843" cy="828675"/>
              <a:chOff x="4214810" y="2071679"/>
              <a:chExt cx="572562" cy="571676"/>
            </a:xfrm>
          </p:grpSpPr>
          <p:cxnSp>
            <p:nvCxnSpPr>
              <p:cNvPr id="81" name="Straight Connector 80"/>
              <p:cNvCxnSpPr/>
              <p:nvPr/>
            </p:nvCxnSpPr>
            <p:spPr>
              <a:xfrm rot="5400000">
                <a:off x="4500974" y="2356989"/>
                <a:ext cx="571676" cy="1059"/>
              </a:xfrm>
              <a:prstGeom prst="line">
                <a:avLst/>
              </a:prstGeom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10800000">
                <a:off x="4214783" y="2638975"/>
                <a:ext cx="571500" cy="1096"/>
              </a:xfrm>
              <a:prstGeom prst="line">
                <a:avLst/>
              </a:prstGeom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0" name="Group 12"/>
            <p:cNvGrpSpPr>
              <a:grpSpLocks/>
            </p:cNvGrpSpPr>
            <p:nvPr/>
          </p:nvGrpSpPr>
          <p:grpSpPr bwMode="auto">
            <a:xfrm rot="5400000">
              <a:off x="7514503" y="3085201"/>
              <a:ext cx="830126" cy="857250"/>
              <a:chOff x="4214372" y="2071680"/>
              <a:chExt cx="572771" cy="571504"/>
            </a:xfrm>
          </p:grpSpPr>
          <p:cxnSp>
            <p:nvCxnSpPr>
              <p:cNvPr id="79" name="Straight Connector 78"/>
              <p:cNvCxnSpPr/>
              <p:nvPr/>
            </p:nvCxnSpPr>
            <p:spPr>
              <a:xfrm rot="5400000">
                <a:off x="4500964" y="2356886"/>
                <a:ext cx="571504" cy="1095"/>
              </a:xfrm>
              <a:prstGeom prst="line">
                <a:avLst/>
              </a:prstGeom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10800000">
                <a:off x="4214398" y="2629427"/>
                <a:ext cx="571770" cy="2117"/>
              </a:xfrm>
              <a:prstGeom prst="line">
                <a:avLst/>
              </a:prstGeom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98" name="Group 92"/>
          <p:cNvGrpSpPr>
            <a:grpSpLocks/>
          </p:cNvGrpSpPr>
          <p:nvPr/>
        </p:nvGrpSpPr>
        <p:grpSpPr bwMode="auto">
          <a:xfrm>
            <a:off x="2974975" y="3786188"/>
            <a:ext cx="4337050" cy="2713037"/>
            <a:chOff x="2974606" y="3786190"/>
            <a:chExt cx="4337796" cy="2713437"/>
          </a:xfrm>
        </p:grpSpPr>
        <p:sp>
          <p:nvSpPr>
            <p:cNvPr id="72" name="Rectangle 71"/>
            <p:cNvSpPr/>
            <p:nvPr/>
          </p:nvSpPr>
          <p:spPr>
            <a:xfrm>
              <a:off x="6812254" y="3786190"/>
              <a:ext cx="500148" cy="2713437"/>
            </a:xfrm>
            <a:prstGeom prst="rect">
              <a:avLst/>
            </a:prstGeom>
            <a:noFill/>
            <a:ln w="38100">
              <a:solidFill>
                <a:srgbClr val="000066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974606" y="3786190"/>
              <a:ext cx="500149" cy="2713437"/>
            </a:xfrm>
            <a:prstGeom prst="rect">
              <a:avLst/>
            </a:prstGeom>
            <a:noFill/>
            <a:ln w="38100">
              <a:solidFill>
                <a:srgbClr val="000066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/>
            </a:p>
          </p:txBody>
        </p:sp>
        <p:cxnSp>
          <p:nvCxnSpPr>
            <p:cNvPr id="89" name="Curved Connector 88"/>
            <p:cNvCxnSpPr/>
            <p:nvPr/>
          </p:nvCxnSpPr>
          <p:spPr>
            <a:xfrm rot="10800000">
              <a:off x="3500159" y="4286326"/>
              <a:ext cx="3358140" cy="285792"/>
            </a:xfrm>
            <a:prstGeom prst="curvedConnector3">
              <a:avLst>
                <a:gd name="adj1" fmla="val 61124"/>
              </a:avLst>
            </a:prstGeom>
            <a:ln w="28575">
              <a:solidFill>
                <a:srgbClr val="000066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00" name="Group 93"/>
          <p:cNvGrpSpPr>
            <a:grpSpLocks/>
          </p:cNvGrpSpPr>
          <p:nvPr/>
        </p:nvGrpSpPr>
        <p:grpSpPr bwMode="auto">
          <a:xfrm>
            <a:off x="1584325" y="4565650"/>
            <a:ext cx="4213225" cy="1195388"/>
            <a:chOff x="1584483" y="4565438"/>
            <a:chExt cx="4213528" cy="1195258"/>
          </a:xfrm>
        </p:grpSpPr>
        <p:sp>
          <p:nvSpPr>
            <p:cNvPr id="87" name="Rounded Rectangle 86"/>
            <p:cNvSpPr/>
            <p:nvPr/>
          </p:nvSpPr>
          <p:spPr>
            <a:xfrm rot="16200000">
              <a:off x="5045586" y="5008271"/>
              <a:ext cx="1149225" cy="355626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/>
            </a:p>
          </p:txBody>
        </p:sp>
        <p:sp>
          <p:nvSpPr>
            <p:cNvPr id="88" name="Rounded Rectangle 87"/>
            <p:cNvSpPr/>
            <p:nvPr/>
          </p:nvSpPr>
          <p:spPr>
            <a:xfrm rot="16200000">
              <a:off x="1187683" y="4962238"/>
              <a:ext cx="1149225" cy="355626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IQ"/>
            </a:p>
          </p:txBody>
        </p:sp>
        <p:cxnSp>
          <p:nvCxnSpPr>
            <p:cNvPr id="90" name="Curved Connector 89"/>
            <p:cNvCxnSpPr/>
            <p:nvPr/>
          </p:nvCxnSpPr>
          <p:spPr>
            <a:xfrm rot="10800000">
              <a:off x="1928996" y="4928936"/>
              <a:ext cx="3500689" cy="428578"/>
            </a:xfrm>
            <a:prstGeom prst="curvedConnector3">
              <a:avLst>
                <a:gd name="adj1" fmla="val 88999"/>
              </a:avLst>
            </a:prstGeom>
            <a:ln w="28575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Rounded Rectangle 90"/>
          <p:cNvSpPr/>
          <p:nvPr/>
        </p:nvSpPr>
        <p:spPr>
          <a:xfrm>
            <a:off x="2325688" y="5994400"/>
            <a:ext cx="1031875" cy="434975"/>
          </a:xfrm>
          <a:prstGeom prst="roundRect">
            <a:avLst/>
          </a:prstGeom>
          <a:noFill/>
          <a:ln w="38100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IQ"/>
          </a:p>
        </p:txBody>
      </p:sp>
      <p:sp>
        <p:nvSpPr>
          <p:cNvPr id="4110" name="TextBox 91"/>
          <p:cNvSpPr txBox="1">
            <a:spLocks noChangeArrowheads="1"/>
          </p:cNvSpPr>
          <p:nvPr/>
        </p:nvSpPr>
        <p:spPr bwMode="auto">
          <a:xfrm>
            <a:off x="571500" y="1143000"/>
            <a:ext cx="1824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Solution:-</a:t>
            </a:r>
            <a:endParaRPr lang="ar-IQ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655638" y="1711325"/>
          <a:ext cx="579437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Equation" r:id="rId3" imgW="2984400" imgH="431640" progId="Equation.3">
                  <p:embed/>
                </p:oleObj>
              </mc:Choice>
              <mc:Fallback>
                <p:oleObj name="Equation" r:id="rId3" imgW="298440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638" y="1711325"/>
                        <a:ext cx="5794375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787400" y="357188"/>
            <a:ext cx="6070600" cy="500062"/>
          </a:xfrm>
        </p:spPr>
        <p:txBody>
          <a:bodyPr/>
          <a:lstStyle/>
          <a:p>
            <a:pPr eaLnBrk="1" hangingPunct="1"/>
            <a:r>
              <a:rPr lang="en-US" altLang="ko-KR" sz="4400" i="1" dirty="0" smtClean="0">
                <a:cs typeface="돋움"/>
              </a:rPr>
              <a:t>six- Variable K-Maps</a:t>
            </a:r>
            <a:endParaRPr lang="en-US" altLang="ko-KR" sz="4400" dirty="0" smtClean="0">
              <a:cs typeface="돋움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AB788F-D7A3-4FE7-A761-696A045CDB62}" type="slidenum">
              <a:rPr lang="ar-IQ" sz="1600"/>
              <a:pPr>
                <a:defRPr/>
              </a:pPr>
              <a:t>13</a:t>
            </a:fld>
            <a:endParaRPr lang="ar-IQ" sz="1600" dirty="0"/>
          </a:p>
        </p:txBody>
      </p:sp>
      <p:pic>
        <p:nvPicPr>
          <p:cNvPr id="28675" name="Picture 6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63" y="1000125"/>
            <a:ext cx="2100262" cy="589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F3947-B185-467A-8BC3-3B627C3F0E8E}" type="slidenum">
              <a:rPr lang="ar-IQ" smtClean="0"/>
              <a:pPr>
                <a:defRPr/>
              </a:pPr>
              <a:t>14</a:t>
            </a:fld>
            <a:endParaRPr lang="ar-IQ" dirty="0"/>
          </a:p>
        </p:txBody>
      </p:sp>
      <p:grpSp>
        <p:nvGrpSpPr>
          <p:cNvPr id="29699" name="Group 78"/>
          <p:cNvGrpSpPr>
            <a:grpSpLocks/>
          </p:cNvGrpSpPr>
          <p:nvPr/>
        </p:nvGrpSpPr>
        <p:grpSpPr bwMode="auto">
          <a:xfrm>
            <a:off x="857250" y="357188"/>
            <a:ext cx="3368675" cy="2857500"/>
            <a:chOff x="2744" y="1464"/>
            <a:chExt cx="2392" cy="2332"/>
          </a:xfrm>
        </p:grpSpPr>
        <p:sp>
          <p:nvSpPr>
            <p:cNvPr id="29800" name="Text Box 26"/>
            <p:cNvSpPr txBox="1">
              <a:spLocks noChangeArrowheads="1"/>
            </p:cNvSpPr>
            <p:nvPr/>
          </p:nvSpPr>
          <p:spPr bwMode="invGray">
            <a:xfrm>
              <a:off x="3455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9801" name="Text Box 27"/>
            <p:cNvSpPr txBox="1">
              <a:spLocks noChangeArrowheads="1"/>
            </p:cNvSpPr>
            <p:nvPr/>
          </p:nvSpPr>
          <p:spPr bwMode="invGray">
            <a:xfrm>
              <a:off x="3903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9802" name="Text Box 28"/>
            <p:cNvSpPr txBox="1">
              <a:spLocks noChangeArrowheads="1"/>
            </p:cNvSpPr>
            <p:nvPr/>
          </p:nvSpPr>
          <p:spPr bwMode="invGray">
            <a:xfrm>
              <a:off x="4351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9803" name="Text Box 29"/>
            <p:cNvSpPr txBox="1">
              <a:spLocks noChangeArrowheads="1"/>
            </p:cNvSpPr>
            <p:nvPr/>
          </p:nvSpPr>
          <p:spPr bwMode="invGray">
            <a:xfrm>
              <a:off x="4799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9804" name="Text Box 30"/>
            <p:cNvSpPr txBox="1">
              <a:spLocks noChangeArrowheads="1"/>
            </p:cNvSpPr>
            <p:nvPr/>
          </p:nvSpPr>
          <p:spPr bwMode="invGray">
            <a:xfrm>
              <a:off x="3825" y="2975"/>
              <a:ext cx="360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29805" name="Text Box 31"/>
            <p:cNvSpPr txBox="1">
              <a:spLocks noChangeArrowheads="1"/>
            </p:cNvSpPr>
            <p:nvPr/>
          </p:nvSpPr>
          <p:spPr bwMode="invGray">
            <a:xfrm>
              <a:off x="4275" y="2975"/>
              <a:ext cx="40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15</a:t>
              </a:r>
            </a:p>
          </p:txBody>
        </p:sp>
        <p:sp>
          <p:nvSpPr>
            <p:cNvPr id="29806" name="Text Box 32"/>
            <p:cNvSpPr txBox="1">
              <a:spLocks noChangeArrowheads="1"/>
            </p:cNvSpPr>
            <p:nvPr/>
          </p:nvSpPr>
          <p:spPr bwMode="invGray">
            <a:xfrm>
              <a:off x="4725" y="2975"/>
              <a:ext cx="360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sp>
          <p:nvSpPr>
            <p:cNvPr id="29807" name="Text Box 33"/>
            <p:cNvSpPr txBox="1">
              <a:spLocks noChangeArrowheads="1"/>
            </p:cNvSpPr>
            <p:nvPr/>
          </p:nvSpPr>
          <p:spPr bwMode="invGray">
            <a:xfrm>
              <a:off x="3903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9808" name="Text Box 34"/>
            <p:cNvSpPr txBox="1">
              <a:spLocks noChangeArrowheads="1"/>
            </p:cNvSpPr>
            <p:nvPr/>
          </p:nvSpPr>
          <p:spPr bwMode="invGray">
            <a:xfrm>
              <a:off x="4725" y="3445"/>
              <a:ext cx="40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29809" name="Text Box 35"/>
            <p:cNvSpPr txBox="1">
              <a:spLocks noChangeArrowheads="1"/>
            </p:cNvSpPr>
            <p:nvPr/>
          </p:nvSpPr>
          <p:spPr bwMode="invGray">
            <a:xfrm>
              <a:off x="4799" y="2063"/>
              <a:ext cx="192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9810" name="Text Box 36"/>
            <p:cNvSpPr txBox="1">
              <a:spLocks noChangeArrowheads="1"/>
            </p:cNvSpPr>
            <p:nvPr/>
          </p:nvSpPr>
          <p:spPr bwMode="invGray">
            <a:xfrm>
              <a:off x="3455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29811" name="Text Box 37"/>
            <p:cNvSpPr txBox="1">
              <a:spLocks noChangeArrowheads="1"/>
            </p:cNvSpPr>
            <p:nvPr/>
          </p:nvSpPr>
          <p:spPr bwMode="invGray">
            <a:xfrm>
              <a:off x="3911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9812" name="Text Box 38"/>
            <p:cNvSpPr txBox="1">
              <a:spLocks noChangeArrowheads="1"/>
            </p:cNvSpPr>
            <p:nvPr/>
          </p:nvSpPr>
          <p:spPr bwMode="invGray">
            <a:xfrm>
              <a:off x="4367" y="2063"/>
              <a:ext cx="192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9813" name="Text Box 39"/>
            <p:cNvSpPr txBox="1">
              <a:spLocks noChangeArrowheads="1"/>
            </p:cNvSpPr>
            <p:nvPr/>
          </p:nvSpPr>
          <p:spPr bwMode="invGray">
            <a:xfrm>
              <a:off x="3375" y="2965"/>
              <a:ext cx="31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29814" name="Text Box 40"/>
            <p:cNvSpPr txBox="1">
              <a:spLocks noChangeArrowheads="1"/>
            </p:cNvSpPr>
            <p:nvPr/>
          </p:nvSpPr>
          <p:spPr bwMode="invGray">
            <a:xfrm>
              <a:off x="3455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9815" name="Text Box 41"/>
            <p:cNvSpPr txBox="1">
              <a:spLocks noChangeArrowheads="1"/>
            </p:cNvSpPr>
            <p:nvPr/>
          </p:nvSpPr>
          <p:spPr bwMode="invGray">
            <a:xfrm>
              <a:off x="4230" y="3455"/>
              <a:ext cx="49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29816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817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818" name="Line 46"/>
            <p:cNvSpPr>
              <a:spLocks noChangeShapeType="1"/>
            </p:cNvSpPr>
            <p:nvPr/>
          </p:nvSpPr>
          <p:spPr bwMode="auto">
            <a:xfrm>
              <a:off x="3329" y="3791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819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820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821" name="Line 49"/>
            <p:cNvSpPr>
              <a:spLocks noChangeShapeType="1"/>
            </p:cNvSpPr>
            <p:nvPr/>
          </p:nvSpPr>
          <p:spPr bwMode="auto">
            <a:xfrm>
              <a:off x="4279" y="1989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822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823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824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825" name="Line 53"/>
            <p:cNvSpPr>
              <a:spLocks noChangeShapeType="1"/>
            </p:cNvSpPr>
            <p:nvPr/>
          </p:nvSpPr>
          <p:spPr bwMode="auto">
            <a:xfrm>
              <a:off x="3329" y="3339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826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1600"/>
                <a:t>00        01         11       10</a:t>
              </a:r>
            </a:p>
          </p:txBody>
        </p:sp>
        <p:sp>
          <p:nvSpPr>
            <p:cNvPr id="29827" name="Text Box 61"/>
            <p:cNvSpPr txBox="1">
              <a:spLocks noChangeArrowheads="1"/>
            </p:cNvSpPr>
            <p:nvPr/>
          </p:nvSpPr>
          <p:spPr bwMode="auto">
            <a:xfrm>
              <a:off x="2835" y="2081"/>
              <a:ext cx="408" cy="1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00</a:t>
              </a:r>
            </a:p>
            <a:p>
              <a:pPr>
                <a:spcBef>
                  <a:spcPct val="50000"/>
                </a:spcBef>
              </a:pPr>
              <a:endParaRPr lang="en-US" sz="800"/>
            </a:p>
            <a:p>
              <a:pPr>
                <a:spcBef>
                  <a:spcPct val="50000"/>
                </a:spcBef>
              </a:pPr>
              <a:r>
                <a:rPr lang="en-US" sz="1400"/>
                <a:t>01</a:t>
              </a:r>
            </a:p>
            <a:p>
              <a:pPr>
                <a:spcBef>
                  <a:spcPct val="50000"/>
                </a:spcBef>
              </a:pPr>
              <a:endParaRPr lang="en-US" sz="1100"/>
            </a:p>
            <a:p>
              <a:pPr>
                <a:spcBef>
                  <a:spcPct val="50000"/>
                </a:spcBef>
              </a:pPr>
              <a:r>
                <a:rPr lang="en-US" sz="1400"/>
                <a:t>11</a:t>
              </a:r>
            </a:p>
            <a:p>
              <a:pPr>
                <a:spcBef>
                  <a:spcPct val="50000"/>
                </a:spcBef>
              </a:pPr>
              <a:endParaRPr lang="en-US" sz="1400"/>
            </a:p>
            <a:p>
              <a:pPr>
                <a:spcBef>
                  <a:spcPct val="50000"/>
                </a:spcBef>
              </a:pPr>
              <a:r>
                <a:rPr lang="en-US" sz="1400"/>
                <a:t>10</a:t>
              </a:r>
            </a:p>
          </p:txBody>
        </p:sp>
        <p:sp>
          <p:nvSpPr>
            <p:cNvPr id="29828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29829" name="Text Box 76"/>
            <p:cNvSpPr txBox="1">
              <a:spLocks noChangeArrowheads="1"/>
            </p:cNvSpPr>
            <p:nvPr/>
          </p:nvSpPr>
          <p:spPr bwMode="auto">
            <a:xfrm>
              <a:off x="3045" y="1464"/>
              <a:ext cx="409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EF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830" name="Text Box 77"/>
            <p:cNvSpPr txBox="1">
              <a:spLocks noChangeArrowheads="1"/>
            </p:cNvSpPr>
            <p:nvPr/>
          </p:nvSpPr>
          <p:spPr bwMode="auto">
            <a:xfrm>
              <a:off x="2744" y="1748"/>
              <a:ext cx="409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CD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9700" name="Group 78"/>
          <p:cNvGrpSpPr>
            <a:grpSpLocks/>
          </p:cNvGrpSpPr>
          <p:nvPr/>
        </p:nvGrpSpPr>
        <p:grpSpPr bwMode="auto">
          <a:xfrm>
            <a:off x="5072063" y="357188"/>
            <a:ext cx="3368675" cy="2843212"/>
            <a:chOff x="2744" y="1472"/>
            <a:chExt cx="2392" cy="2320"/>
          </a:xfrm>
        </p:grpSpPr>
        <p:sp>
          <p:nvSpPr>
            <p:cNvPr id="29769" name="Text Box 26"/>
            <p:cNvSpPr txBox="1">
              <a:spLocks noChangeArrowheads="1"/>
            </p:cNvSpPr>
            <p:nvPr/>
          </p:nvSpPr>
          <p:spPr bwMode="invGray">
            <a:xfrm>
              <a:off x="3381" y="2543"/>
              <a:ext cx="360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20</a:t>
              </a:r>
            </a:p>
          </p:txBody>
        </p:sp>
        <p:sp>
          <p:nvSpPr>
            <p:cNvPr id="29770" name="Text Box 27"/>
            <p:cNvSpPr txBox="1">
              <a:spLocks noChangeArrowheads="1"/>
            </p:cNvSpPr>
            <p:nvPr/>
          </p:nvSpPr>
          <p:spPr bwMode="invGray">
            <a:xfrm>
              <a:off x="3831" y="2543"/>
              <a:ext cx="360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21</a:t>
              </a:r>
            </a:p>
          </p:txBody>
        </p:sp>
        <p:sp>
          <p:nvSpPr>
            <p:cNvPr id="29771" name="Text Box 28"/>
            <p:cNvSpPr txBox="1">
              <a:spLocks noChangeArrowheads="1"/>
            </p:cNvSpPr>
            <p:nvPr/>
          </p:nvSpPr>
          <p:spPr bwMode="invGray">
            <a:xfrm>
              <a:off x="4326" y="2543"/>
              <a:ext cx="315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23</a:t>
              </a:r>
            </a:p>
          </p:txBody>
        </p:sp>
        <p:sp>
          <p:nvSpPr>
            <p:cNvPr id="29772" name="Text Box 29"/>
            <p:cNvSpPr txBox="1">
              <a:spLocks noChangeArrowheads="1"/>
            </p:cNvSpPr>
            <p:nvPr/>
          </p:nvSpPr>
          <p:spPr bwMode="invGray">
            <a:xfrm>
              <a:off x="4731" y="2543"/>
              <a:ext cx="360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22</a:t>
              </a:r>
            </a:p>
          </p:txBody>
        </p:sp>
        <p:sp>
          <p:nvSpPr>
            <p:cNvPr id="29773" name="Text Box 30"/>
            <p:cNvSpPr txBox="1">
              <a:spLocks noChangeArrowheads="1"/>
            </p:cNvSpPr>
            <p:nvPr/>
          </p:nvSpPr>
          <p:spPr bwMode="invGray">
            <a:xfrm>
              <a:off x="3825" y="2975"/>
              <a:ext cx="360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29</a:t>
              </a:r>
            </a:p>
          </p:txBody>
        </p:sp>
        <p:sp>
          <p:nvSpPr>
            <p:cNvPr id="29774" name="Text Box 31"/>
            <p:cNvSpPr txBox="1">
              <a:spLocks noChangeArrowheads="1"/>
            </p:cNvSpPr>
            <p:nvPr/>
          </p:nvSpPr>
          <p:spPr bwMode="invGray">
            <a:xfrm>
              <a:off x="4275" y="2975"/>
              <a:ext cx="40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31</a:t>
              </a:r>
            </a:p>
          </p:txBody>
        </p:sp>
        <p:sp>
          <p:nvSpPr>
            <p:cNvPr id="29775" name="Text Box 32"/>
            <p:cNvSpPr txBox="1">
              <a:spLocks noChangeArrowheads="1"/>
            </p:cNvSpPr>
            <p:nvPr/>
          </p:nvSpPr>
          <p:spPr bwMode="invGray">
            <a:xfrm>
              <a:off x="4725" y="2975"/>
              <a:ext cx="360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30</a:t>
              </a:r>
            </a:p>
          </p:txBody>
        </p:sp>
        <p:sp>
          <p:nvSpPr>
            <p:cNvPr id="29776" name="Text Box 33"/>
            <p:cNvSpPr txBox="1">
              <a:spLocks noChangeArrowheads="1"/>
            </p:cNvSpPr>
            <p:nvPr/>
          </p:nvSpPr>
          <p:spPr bwMode="invGray">
            <a:xfrm>
              <a:off x="3876" y="3445"/>
              <a:ext cx="315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25</a:t>
              </a:r>
            </a:p>
          </p:txBody>
        </p:sp>
        <p:sp>
          <p:nvSpPr>
            <p:cNvPr id="29777" name="Text Box 34"/>
            <p:cNvSpPr txBox="1">
              <a:spLocks noChangeArrowheads="1"/>
            </p:cNvSpPr>
            <p:nvPr/>
          </p:nvSpPr>
          <p:spPr bwMode="invGray">
            <a:xfrm>
              <a:off x="4725" y="3445"/>
              <a:ext cx="40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26</a:t>
              </a:r>
            </a:p>
          </p:txBody>
        </p:sp>
        <p:sp>
          <p:nvSpPr>
            <p:cNvPr id="29778" name="Text Box 35"/>
            <p:cNvSpPr txBox="1">
              <a:spLocks noChangeArrowheads="1"/>
            </p:cNvSpPr>
            <p:nvPr/>
          </p:nvSpPr>
          <p:spPr bwMode="invGray">
            <a:xfrm>
              <a:off x="4686" y="2063"/>
              <a:ext cx="405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18</a:t>
              </a:r>
            </a:p>
          </p:txBody>
        </p:sp>
        <p:sp>
          <p:nvSpPr>
            <p:cNvPr id="29779" name="Text Box 36"/>
            <p:cNvSpPr txBox="1">
              <a:spLocks noChangeArrowheads="1"/>
            </p:cNvSpPr>
            <p:nvPr/>
          </p:nvSpPr>
          <p:spPr bwMode="invGray">
            <a:xfrm>
              <a:off x="3291" y="2063"/>
              <a:ext cx="450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16</a:t>
              </a:r>
            </a:p>
          </p:txBody>
        </p:sp>
        <p:sp>
          <p:nvSpPr>
            <p:cNvPr id="29780" name="Text Box 37"/>
            <p:cNvSpPr txBox="1">
              <a:spLocks noChangeArrowheads="1"/>
            </p:cNvSpPr>
            <p:nvPr/>
          </p:nvSpPr>
          <p:spPr bwMode="invGray">
            <a:xfrm>
              <a:off x="3831" y="2063"/>
              <a:ext cx="360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17</a:t>
              </a:r>
            </a:p>
          </p:txBody>
        </p:sp>
        <p:sp>
          <p:nvSpPr>
            <p:cNvPr id="29781" name="Text Box 38"/>
            <p:cNvSpPr txBox="1">
              <a:spLocks noChangeArrowheads="1"/>
            </p:cNvSpPr>
            <p:nvPr/>
          </p:nvSpPr>
          <p:spPr bwMode="invGray">
            <a:xfrm>
              <a:off x="4281" y="2063"/>
              <a:ext cx="360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19</a:t>
              </a:r>
            </a:p>
          </p:txBody>
        </p:sp>
        <p:sp>
          <p:nvSpPr>
            <p:cNvPr id="29782" name="Text Box 39"/>
            <p:cNvSpPr txBox="1">
              <a:spLocks noChangeArrowheads="1"/>
            </p:cNvSpPr>
            <p:nvPr/>
          </p:nvSpPr>
          <p:spPr bwMode="invGray">
            <a:xfrm>
              <a:off x="3375" y="2965"/>
              <a:ext cx="31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28</a:t>
              </a:r>
            </a:p>
          </p:txBody>
        </p:sp>
        <p:sp>
          <p:nvSpPr>
            <p:cNvPr id="29783" name="Text Box 40"/>
            <p:cNvSpPr txBox="1">
              <a:spLocks noChangeArrowheads="1"/>
            </p:cNvSpPr>
            <p:nvPr/>
          </p:nvSpPr>
          <p:spPr bwMode="invGray">
            <a:xfrm>
              <a:off x="3291" y="3445"/>
              <a:ext cx="450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24</a:t>
              </a:r>
            </a:p>
          </p:txBody>
        </p:sp>
        <p:sp>
          <p:nvSpPr>
            <p:cNvPr id="29784" name="Text Box 41"/>
            <p:cNvSpPr txBox="1">
              <a:spLocks noChangeArrowheads="1"/>
            </p:cNvSpPr>
            <p:nvPr/>
          </p:nvSpPr>
          <p:spPr bwMode="invGray">
            <a:xfrm>
              <a:off x="4230" y="3455"/>
              <a:ext cx="49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27</a:t>
              </a:r>
            </a:p>
          </p:txBody>
        </p:sp>
        <p:sp>
          <p:nvSpPr>
            <p:cNvPr id="29785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86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87" name="Line 46"/>
            <p:cNvSpPr>
              <a:spLocks noChangeShapeType="1"/>
            </p:cNvSpPr>
            <p:nvPr/>
          </p:nvSpPr>
          <p:spPr bwMode="auto">
            <a:xfrm>
              <a:off x="3329" y="3791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88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89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90" name="Line 49"/>
            <p:cNvSpPr>
              <a:spLocks noChangeShapeType="1"/>
            </p:cNvSpPr>
            <p:nvPr/>
          </p:nvSpPr>
          <p:spPr bwMode="auto">
            <a:xfrm>
              <a:off x="4232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91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92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93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94" name="Line 53"/>
            <p:cNvSpPr>
              <a:spLocks noChangeShapeType="1"/>
            </p:cNvSpPr>
            <p:nvPr/>
          </p:nvSpPr>
          <p:spPr bwMode="auto">
            <a:xfrm>
              <a:off x="3329" y="3339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95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1600"/>
                <a:t>00        01         11       10</a:t>
              </a:r>
            </a:p>
          </p:txBody>
        </p:sp>
        <p:sp>
          <p:nvSpPr>
            <p:cNvPr id="22628" name="Text Box 61"/>
            <p:cNvSpPr txBox="1">
              <a:spLocks noChangeArrowheads="1"/>
            </p:cNvSpPr>
            <p:nvPr/>
          </p:nvSpPr>
          <p:spPr bwMode="auto">
            <a:xfrm>
              <a:off x="2835" y="2081"/>
              <a:ext cx="408" cy="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baseline="-25000" dirty="0"/>
                <a:t>00</a:t>
              </a:r>
            </a:p>
            <a:p>
              <a:pPr>
                <a:spcBef>
                  <a:spcPct val="50000"/>
                </a:spcBef>
                <a:defRPr/>
              </a:pPr>
              <a:endParaRPr lang="en-US" sz="1050" baseline="-25000" dirty="0"/>
            </a:p>
            <a:p>
              <a:pPr>
                <a:spcBef>
                  <a:spcPct val="50000"/>
                </a:spcBef>
                <a:defRPr/>
              </a:pPr>
              <a:r>
                <a:rPr lang="en-US" sz="2000" baseline="-25000" dirty="0"/>
                <a:t>01</a:t>
              </a:r>
            </a:p>
            <a:p>
              <a:pPr>
                <a:spcBef>
                  <a:spcPct val="50000"/>
                </a:spcBef>
                <a:defRPr/>
              </a:pPr>
              <a:endParaRPr lang="en-US" sz="1600" baseline="-25000" dirty="0"/>
            </a:p>
            <a:p>
              <a:pPr>
                <a:spcBef>
                  <a:spcPct val="50000"/>
                </a:spcBef>
                <a:defRPr/>
              </a:pPr>
              <a:r>
                <a:rPr lang="en-US" sz="2000" baseline="-25000" dirty="0"/>
                <a:t>11</a:t>
              </a:r>
            </a:p>
            <a:p>
              <a:pPr>
                <a:spcBef>
                  <a:spcPct val="50000"/>
                </a:spcBef>
                <a:defRPr/>
              </a:pPr>
              <a:endParaRPr lang="en-US" sz="2000" baseline="-25000" dirty="0"/>
            </a:p>
            <a:p>
              <a:pPr>
                <a:spcBef>
                  <a:spcPct val="50000"/>
                </a:spcBef>
                <a:defRPr/>
              </a:pPr>
              <a:r>
                <a:rPr lang="en-US" sz="2000" baseline="-25000" dirty="0"/>
                <a:t>10</a:t>
              </a:r>
            </a:p>
          </p:txBody>
        </p:sp>
        <p:sp>
          <p:nvSpPr>
            <p:cNvPr id="29797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29798" name="Text Box 76"/>
            <p:cNvSpPr txBox="1">
              <a:spLocks noChangeArrowheads="1"/>
            </p:cNvSpPr>
            <p:nvPr/>
          </p:nvSpPr>
          <p:spPr bwMode="auto">
            <a:xfrm>
              <a:off x="3045" y="1472"/>
              <a:ext cx="409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EF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799" name="Text Box 77"/>
            <p:cNvSpPr txBox="1">
              <a:spLocks noChangeArrowheads="1"/>
            </p:cNvSpPr>
            <p:nvPr/>
          </p:nvSpPr>
          <p:spPr bwMode="auto">
            <a:xfrm>
              <a:off x="2744" y="1748"/>
              <a:ext cx="409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CD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9701" name="TextBox 100"/>
          <p:cNvSpPr txBox="1">
            <a:spLocks noChangeArrowheads="1"/>
          </p:cNvSpPr>
          <p:nvPr/>
        </p:nvSpPr>
        <p:spPr bwMode="auto">
          <a:xfrm>
            <a:off x="2438400" y="0"/>
            <a:ext cx="1062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AB=00</a:t>
            </a:r>
            <a:endParaRPr lang="ar-IQ"/>
          </a:p>
        </p:txBody>
      </p:sp>
      <p:sp>
        <p:nvSpPr>
          <p:cNvPr id="29702" name="TextBox 101"/>
          <p:cNvSpPr txBox="1">
            <a:spLocks noChangeArrowheads="1"/>
          </p:cNvSpPr>
          <p:nvPr/>
        </p:nvSpPr>
        <p:spPr bwMode="auto">
          <a:xfrm>
            <a:off x="6438900" y="0"/>
            <a:ext cx="919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AB=01</a:t>
            </a:r>
            <a:endParaRPr lang="ar-IQ"/>
          </a:p>
        </p:txBody>
      </p:sp>
      <p:grpSp>
        <p:nvGrpSpPr>
          <p:cNvPr id="29703" name="Group 78"/>
          <p:cNvGrpSpPr>
            <a:grpSpLocks/>
          </p:cNvGrpSpPr>
          <p:nvPr/>
        </p:nvGrpSpPr>
        <p:grpSpPr bwMode="auto">
          <a:xfrm>
            <a:off x="5060950" y="3714750"/>
            <a:ext cx="3368675" cy="2843213"/>
            <a:chOff x="2744" y="1472"/>
            <a:chExt cx="2392" cy="2320"/>
          </a:xfrm>
        </p:grpSpPr>
        <p:sp>
          <p:nvSpPr>
            <p:cNvPr id="29738" name="Text Box 26"/>
            <p:cNvSpPr txBox="1">
              <a:spLocks noChangeArrowheads="1"/>
            </p:cNvSpPr>
            <p:nvPr/>
          </p:nvSpPr>
          <p:spPr bwMode="invGray">
            <a:xfrm>
              <a:off x="3381" y="2543"/>
              <a:ext cx="36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52</a:t>
              </a:r>
            </a:p>
          </p:txBody>
        </p:sp>
        <p:sp>
          <p:nvSpPr>
            <p:cNvPr id="29739" name="Text Box 27"/>
            <p:cNvSpPr txBox="1">
              <a:spLocks noChangeArrowheads="1"/>
            </p:cNvSpPr>
            <p:nvPr/>
          </p:nvSpPr>
          <p:spPr bwMode="invGray">
            <a:xfrm>
              <a:off x="3831" y="2543"/>
              <a:ext cx="36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53</a:t>
              </a:r>
            </a:p>
          </p:txBody>
        </p:sp>
        <p:sp>
          <p:nvSpPr>
            <p:cNvPr id="29740" name="Text Box 28"/>
            <p:cNvSpPr txBox="1">
              <a:spLocks noChangeArrowheads="1"/>
            </p:cNvSpPr>
            <p:nvPr/>
          </p:nvSpPr>
          <p:spPr bwMode="invGray">
            <a:xfrm>
              <a:off x="4326" y="2543"/>
              <a:ext cx="315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55</a:t>
              </a:r>
            </a:p>
          </p:txBody>
        </p:sp>
        <p:sp>
          <p:nvSpPr>
            <p:cNvPr id="29741" name="Text Box 29"/>
            <p:cNvSpPr txBox="1">
              <a:spLocks noChangeArrowheads="1"/>
            </p:cNvSpPr>
            <p:nvPr/>
          </p:nvSpPr>
          <p:spPr bwMode="invGray">
            <a:xfrm>
              <a:off x="4731" y="2543"/>
              <a:ext cx="36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54</a:t>
              </a:r>
            </a:p>
          </p:txBody>
        </p:sp>
        <p:sp>
          <p:nvSpPr>
            <p:cNvPr id="29742" name="Text Box 30"/>
            <p:cNvSpPr txBox="1">
              <a:spLocks noChangeArrowheads="1"/>
            </p:cNvSpPr>
            <p:nvPr/>
          </p:nvSpPr>
          <p:spPr bwMode="invGray">
            <a:xfrm>
              <a:off x="3825" y="2975"/>
              <a:ext cx="36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61</a:t>
              </a:r>
            </a:p>
          </p:txBody>
        </p:sp>
        <p:sp>
          <p:nvSpPr>
            <p:cNvPr id="29743" name="Text Box 31"/>
            <p:cNvSpPr txBox="1">
              <a:spLocks noChangeArrowheads="1"/>
            </p:cNvSpPr>
            <p:nvPr/>
          </p:nvSpPr>
          <p:spPr bwMode="invGray">
            <a:xfrm>
              <a:off x="4275" y="2975"/>
              <a:ext cx="405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63</a:t>
              </a:r>
            </a:p>
          </p:txBody>
        </p:sp>
        <p:sp>
          <p:nvSpPr>
            <p:cNvPr id="29744" name="Text Box 32"/>
            <p:cNvSpPr txBox="1">
              <a:spLocks noChangeArrowheads="1"/>
            </p:cNvSpPr>
            <p:nvPr/>
          </p:nvSpPr>
          <p:spPr bwMode="invGray">
            <a:xfrm>
              <a:off x="4725" y="2975"/>
              <a:ext cx="36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62</a:t>
              </a:r>
            </a:p>
          </p:txBody>
        </p:sp>
        <p:sp>
          <p:nvSpPr>
            <p:cNvPr id="29745" name="Text Box 33"/>
            <p:cNvSpPr txBox="1">
              <a:spLocks noChangeArrowheads="1"/>
            </p:cNvSpPr>
            <p:nvPr/>
          </p:nvSpPr>
          <p:spPr bwMode="invGray">
            <a:xfrm>
              <a:off x="3876" y="3445"/>
              <a:ext cx="315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57</a:t>
              </a:r>
            </a:p>
          </p:txBody>
        </p:sp>
        <p:sp>
          <p:nvSpPr>
            <p:cNvPr id="29746" name="Text Box 34"/>
            <p:cNvSpPr txBox="1">
              <a:spLocks noChangeArrowheads="1"/>
            </p:cNvSpPr>
            <p:nvPr/>
          </p:nvSpPr>
          <p:spPr bwMode="invGray">
            <a:xfrm>
              <a:off x="4725" y="3445"/>
              <a:ext cx="405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58</a:t>
              </a:r>
            </a:p>
          </p:txBody>
        </p:sp>
        <p:sp>
          <p:nvSpPr>
            <p:cNvPr id="29747" name="Text Box 35"/>
            <p:cNvSpPr txBox="1">
              <a:spLocks noChangeArrowheads="1"/>
            </p:cNvSpPr>
            <p:nvPr/>
          </p:nvSpPr>
          <p:spPr bwMode="invGray">
            <a:xfrm>
              <a:off x="4686" y="2063"/>
              <a:ext cx="405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50</a:t>
              </a:r>
            </a:p>
          </p:txBody>
        </p:sp>
        <p:sp>
          <p:nvSpPr>
            <p:cNvPr id="29748" name="Text Box 36"/>
            <p:cNvSpPr txBox="1">
              <a:spLocks noChangeArrowheads="1"/>
            </p:cNvSpPr>
            <p:nvPr/>
          </p:nvSpPr>
          <p:spPr bwMode="invGray">
            <a:xfrm>
              <a:off x="3291" y="2063"/>
              <a:ext cx="45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48</a:t>
              </a:r>
            </a:p>
          </p:txBody>
        </p:sp>
        <p:sp>
          <p:nvSpPr>
            <p:cNvPr id="29749" name="Text Box 37"/>
            <p:cNvSpPr txBox="1">
              <a:spLocks noChangeArrowheads="1"/>
            </p:cNvSpPr>
            <p:nvPr/>
          </p:nvSpPr>
          <p:spPr bwMode="invGray">
            <a:xfrm>
              <a:off x="3831" y="2063"/>
              <a:ext cx="36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49</a:t>
              </a:r>
            </a:p>
          </p:txBody>
        </p:sp>
        <p:sp>
          <p:nvSpPr>
            <p:cNvPr id="29750" name="Text Box 38"/>
            <p:cNvSpPr txBox="1">
              <a:spLocks noChangeArrowheads="1"/>
            </p:cNvSpPr>
            <p:nvPr/>
          </p:nvSpPr>
          <p:spPr bwMode="invGray">
            <a:xfrm>
              <a:off x="4281" y="2063"/>
              <a:ext cx="36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51</a:t>
              </a:r>
            </a:p>
          </p:txBody>
        </p:sp>
        <p:sp>
          <p:nvSpPr>
            <p:cNvPr id="29751" name="Text Box 39"/>
            <p:cNvSpPr txBox="1">
              <a:spLocks noChangeArrowheads="1"/>
            </p:cNvSpPr>
            <p:nvPr/>
          </p:nvSpPr>
          <p:spPr bwMode="invGray">
            <a:xfrm>
              <a:off x="3375" y="2965"/>
              <a:ext cx="315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60</a:t>
              </a:r>
            </a:p>
          </p:txBody>
        </p:sp>
        <p:sp>
          <p:nvSpPr>
            <p:cNvPr id="29752" name="Text Box 40"/>
            <p:cNvSpPr txBox="1">
              <a:spLocks noChangeArrowheads="1"/>
            </p:cNvSpPr>
            <p:nvPr/>
          </p:nvSpPr>
          <p:spPr bwMode="invGray">
            <a:xfrm>
              <a:off x="3291" y="3445"/>
              <a:ext cx="45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56</a:t>
              </a:r>
            </a:p>
          </p:txBody>
        </p:sp>
        <p:sp>
          <p:nvSpPr>
            <p:cNvPr id="29753" name="Text Box 41"/>
            <p:cNvSpPr txBox="1">
              <a:spLocks noChangeArrowheads="1"/>
            </p:cNvSpPr>
            <p:nvPr/>
          </p:nvSpPr>
          <p:spPr bwMode="invGray">
            <a:xfrm>
              <a:off x="4230" y="3455"/>
              <a:ext cx="495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59</a:t>
              </a:r>
            </a:p>
          </p:txBody>
        </p:sp>
        <p:sp>
          <p:nvSpPr>
            <p:cNvPr id="29754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55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56" name="Line 46"/>
            <p:cNvSpPr>
              <a:spLocks noChangeShapeType="1"/>
            </p:cNvSpPr>
            <p:nvPr/>
          </p:nvSpPr>
          <p:spPr bwMode="auto">
            <a:xfrm>
              <a:off x="3329" y="3791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57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58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59" name="Line 49"/>
            <p:cNvSpPr>
              <a:spLocks noChangeShapeType="1"/>
            </p:cNvSpPr>
            <p:nvPr/>
          </p:nvSpPr>
          <p:spPr bwMode="auto">
            <a:xfrm>
              <a:off x="4232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60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61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62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63" name="Line 53"/>
            <p:cNvSpPr>
              <a:spLocks noChangeShapeType="1"/>
            </p:cNvSpPr>
            <p:nvPr/>
          </p:nvSpPr>
          <p:spPr bwMode="auto">
            <a:xfrm>
              <a:off x="3329" y="3339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64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1600"/>
                <a:t>00        01         11       10</a:t>
              </a:r>
            </a:p>
          </p:txBody>
        </p:sp>
        <p:sp>
          <p:nvSpPr>
            <p:cNvPr id="29765" name="Text Box 61"/>
            <p:cNvSpPr txBox="1">
              <a:spLocks noChangeArrowheads="1"/>
            </p:cNvSpPr>
            <p:nvPr/>
          </p:nvSpPr>
          <p:spPr bwMode="auto">
            <a:xfrm>
              <a:off x="2835" y="2081"/>
              <a:ext cx="408" cy="1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1400"/>
                <a:t>00</a:t>
              </a:r>
            </a:p>
            <a:p>
              <a:pPr algn="l" rtl="0">
                <a:spcBef>
                  <a:spcPct val="50000"/>
                </a:spcBef>
              </a:pPr>
              <a:endParaRPr lang="en-US" sz="800"/>
            </a:p>
            <a:p>
              <a:pPr algn="l" rtl="0">
                <a:spcBef>
                  <a:spcPct val="50000"/>
                </a:spcBef>
              </a:pPr>
              <a:r>
                <a:rPr lang="en-US" sz="1400"/>
                <a:t>01</a:t>
              </a:r>
            </a:p>
            <a:p>
              <a:pPr algn="l" rtl="0">
                <a:spcBef>
                  <a:spcPct val="50000"/>
                </a:spcBef>
              </a:pPr>
              <a:endParaRPr lang="en-US" sz="1100"/>
            </a:p>
            <a:p>
              <a:pPr algn="l" rtl="0">
                <a:spcBef>
                  <a:spcPct val="50000"/>
                </a:spcBef>
              </a:pPr>
              <a:r>
                <a:rPr lang="en-US" sz="1400"/>
                <a:t>11</a:t>
              </a:r>
            </a:p>
            <a:p>
              <a:pPr algn="l" rtl="0">
                <a:spcBef>
                  <a:spcPct val="50000"/>
                </a:spcBef>
              </a:pPr>
              <a:endParaRPr lang="en-US" sz="1400"/>
            </a:p>
            <a:p>
              <a:pPr algn="l" rtl="0">
                <a:spcBef>
                  <a:spcPct val="50000"/>
                </a:spcBef>
              </a:pPr>
              <a:r>
                <a:rPr lang="en-US" sz="1400"/>
                <a:t>10</a:t>
              </a:r>
            </a:p>
          </p:txBody>
        </p:sp>
        <p:sp>
          <p:nvSpPr>
            <p:cNvPr id="29766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29767" name="Text Box 76"/>
            <p:cNvSpPr txBox="1">
              <a:spLocks noChangeArrowheads="1"/>
            </p:cNvSpPr>
            <p:nvPr/>
          </p:nvSpPr>
          <p:spPr bwMode="auto">
            <a:xfrm>
              <a:off x="3104" y="1472"/>
              <a:ext cx="409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EF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768" name="Text Box 77"/>
            <p:cNvSpPr txBox="1">
              <a:spLocks noChangeArrowheads="1"/>
            </p:cNvSpPr>
            <p:nvPr/>
          </p:nvSpPr>
          <p:spPr bwMode="auto">
            <a:xfrm>
              <a:off x="2744" y="1748"/>
              <a:ext cx="409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CD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9704" name="TextBox 100"/>
          <p:cNvSpPr txBox="1">
            <a:spLocks noChangeArrowheads="1"/>
          </p:cNvSpPr>
          <p:nvPr/>
        </p:nvSpPr>
        <p:spPr bwMode="auto">
          <a:xfrm>
            <a:off x="2427288" y="3357563"/>
            <a:ext cx="1062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AB=10</a:t>
            </a:r>
            <a:endParaRPr lang="ar-IQ"/>
          </a:p>
        </p:txBody>
      </p:sp>
      <p:sp>
        <p:nvSpPr>
          <p:cNvPr id="29705" name="TextBox 101"/>
          <p:cNvSpPr txBox="1">
            <a:spLocks noChangeArrowheads="1"/>
          </p:cNvSpPr>
          <p:nvPr/>
        </p:nvSpPr>
        <p:spPr bwMode="auto">
          <a:xfrm>
            <a:off x="6427788" y="3357563"/>
            <a:ext cx="919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AB=11</a:t>
            </a:r>
            <a:endParaRPr lang="ar-IQ"/>
          </a:p>
        </p:txBody>
      </p:sp>
      <p:grpSp>
        <p:nvGrpSpPr>
          <p:cNvPr id="29706" name="Group 78"/>
          <p:cNvGrpSpPr>
            <a:grpSpLocks/>
          </p:cNvGrpSpPr>
          <p:nvPr/>
        </p:nvGrpSpPr>
        <p:grpSpPr bwMode="auto">
          <a:xfrm>
            <a:off x="857250" y="3714750"/>
            <a:ext cx="3368675" cy="2857500"/>
            <a:chOff x="2744" y="1460"/>
            <a:chExt cx="2392" cy="2332"/>
          </a:xfrm>
        </p:grpSpPr>
        <p:sp>
          <p:nvSpPr>
            <p:cNvPr id="29707" name="Text Box 26"/>
            <p:cNvSpPr txBox="1">
              <a:spLocks noChangeArrowheads="1"/>
            </p:cNvSpPr>
            <p:nvPr/>
          </p:nvSpPr>
          <p:spPr bwMode="invGray">
            <a:xfrm>
              <a:off x="3381" y="2543"/>
              <a:ext cx="36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36</a:t>
              </a:r>
            </a:p>
          </p:txBody>
        </p:sp>
        <p:sp>
          <p:nvSpPr>
            <p:cNvPr id="29708" name="Text Box 27"/>
            <p:cNvSpPr txBox="1">
              <a:spLocks noChangeArrowheads="1"/>
            </p:cNvSpPr>
            <p:nvPr/>
          </p:nvSpPr>
          <p:spPr bwMode="invGray">
            <a:xfrm>
              <a:off x="3831" y="2543"/>
              <a:ext cx="36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37</a:t>
              </a:r>
            </a:p>
          </p:txBody>
        </p:sp>
        <p:sp>
          <p:nvSpPr>
            <p:cNvPr id="29709" name="Text Box 28"/>
            <p:cNvSpPr txBox="1">
              <a:spLocks noChangeArrowheads="1"/>
            </p:cNvSpPr>
            <p:nvPr/>
          </p:nvSpPr>
          <p:spPr bwMode="invGray">
            <a:xfrm>
              <a:off x="4326" y="2543"/>
              <a:ext cx="315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39</a:t>
              </a:r>
            </a:p>
          </p:txBody>
        </p:sp>
        <p:sp>
          <p:nvSpPr>
            <p:cNvPr id="29710" name="Text Box 29"/>
            <p:cNvSpPr txBox="1">
              <a:spLocks noChangeArrowheads="1"/>
            </p:cNvSpPr>
            <p:nvPr/>
          </p:nvSpPr>
          <p:spPr bwMode="invGray">
            <a:xfrm>
              <a:off x="4731" y="2543"/>
              <a:ext cx="36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38</a:t>
              </a:r>
            </a:p>
          </p:txBody>
        </p:sp>
        <p:sp>
          <p:nvSpPr>
            <p:cNvPr id="29711" name="Text Box 30"/>
            <p:cNvSpPr txBox="1">
              <a:spLocks noChangeArrowheads="1"/>
            </p:cNvSpPr>
            <p:nvPr/>
          </p:nvSpPr>
          <p:spPr bwMode="invGray">
            <a:xfrm>
              <a:off x="3825" y="2975"/>
              <a:ext cx="36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45</a:t>
              </a:r>
            </a:p>
          </p:txBody>
        </p:sp>
        <p:sp>
          <p:nvSpPr>
            <p:cNvPr id="29712" name="Text Box 31"/>
            <p:cNvSpPr txBox="1">
              <a:spLocks noChangeArrowheads="1"/>
            </p:cNvSpPr>
            <p:nvPr/>
          </p:nvSpPr>
          <p:spPr bwMode="invGray">
            <a:xfrm>
              <a:off x="4275" y="2975"/>
              <a:ext cx="405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47</a:t>
              </a:r>
            </a:p>
          </p:txBody>
        </p:sp>
        <p:sp>
          <p:nvSpPr>
            <p:cNvPr id="29713" name="Text Box 32"/>
            <p:cNvSpPr txBox="1">
              <a:spLocks noChangeArrowheads="1"/>
            </p:cNvSpPr>
            <p:nvPr/>
          </p:nvSpPr>
          <p:spPr bwMode="invGray">
            <a:xfrm>
              <a:off x="4725" y="2975"/>
              <a:ext cx="36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46</a:t>
              </a:r>
            </a:p>
          </p:txBody>
        </p:sp>
        <p:sp>
          <p:nvSpPr>
            <p:cNvPr id="29714" name="Text Box 33"/>
            <p:cNvSpPr txBox="1">
              <a:spLocks noChangeArrowheads="1"/>
            </p:cNvSpPr>
            <p:nvPr/>
          </p:nvSpPr>
          <p:spPr bwMode="invGray">
            <a:xfrm>
              <a:off x="3876" y="3445"/>
              <a:ext cx="315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41</a:t>
              </a:r>
            </a:p>
          </p:txBody>
        </p:sp>
        <p:sp>
          <p:nvSpPr>
            <p:cNvPr id="29715" name="Text Box 34"/>
            <p:cNvSpPr txBox="1">
              <a:spLocks noChangeArrowheads="1"/>
            </p:cNvSpPr>
            <p:nvPr/>
          </p:nvSpPr>
          <p:spPr bwMode="invGray">
            <a:xfrm>
              <a:off x="4725" y="3445"/>
              <a:ext cx="405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42</a:t>
              </a:r>
            </a:p>
          </p:txBody>
        </p:sp>
        <p:sp>
          <p:nvSpPr>
            <p:cNvPr id="29716" name="Text Box 35"/>
            <p:cNvSpPr txBox="1">
              <a:spLocks noChangeArrowheads="1"/>
            </p:cNvSpPr>
            <p:nvPr/>
          </p:nvSpPr>
          <p:spPr bwMode="invGray">
            <a:xfrm>
              <a:off x="4686" y="2063"/>
              <a:ext cx="405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34</a:t>
              </a:r>
            </a:p>
          </p:txBody>
        </p:sp>
        <p:sp>
          <p:nvSpPr>
            <p:cNvPr id="29717" name="Text Box 36"/>
            <p:cNvSpPr txBox="1">
              <a:spLocks noChangeArrowheads="1"/>
            </p:cNvSpPr>
            <p:nvPr/>
          </p:nvSpPr>
          <p:spPr bwMode="invGray">
            <a:xfrm>
              <a:off x="3291" y="2063"/>
              <a:ext cx="45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32</a:t>
              </a:r>
            </a:p>
          </p:txBody>
        </p:sp>
        <p:sp>
          <p:nvSpPr>
            <p:cNvPr id="29718" name="Text Box 37"/>
            <p:cNvSpPr txBox="1">
              <a:spLocks noChangeArrowheads="1"/>
            </p:cNvSpPr>
            <p:nvPr/>
          </p:nvSpPr>
          <p:spPr bwMode="invGray">
            <a:xfrm>
              <a:off x="3831" y="2063"/>
              <a:ext cx="36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33</a:t>
              </a:r>
            </a:p>
          </p:txBody>
        </p:sp>
        <p:sp>
          <p:nvSpPr>
            <p:cNvPr id="29719" name="Text Box 38"/>
            <p:cNvSpPr txBox="1">
              <a:spLocks noChangeArrowheads="1"/>
            </p:cNvSpPr>
            <p:nvPr/>
          </p:nvSpPr>
          <p:spPr bwMode="invGray">
            <a:xfrm>
              <a:off x="4281" y="2063"/>
              <a:ext cx="36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35</a:t>
              </a:r>
            </a:p>
          </p:txBody>
        </p:sp>
        <p:sp>
          <p:nvSpPr>
            <p:cNvPr id="29720" name="Text Box 39"/>
            <p:cNvSpPr txBox="1">
              <a:spLocks noChangeArrowheads="1"/>
            </p:cNvSpPr>
            <p:nvPr/>
          </p:nvSpPr>
          <p:spPr bwMode="invGray">
            <a:xfrm>
              <a:off x="3375" y="2965"/>
              <a:ext cx="315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44</a:t>
              </a:r>
            </a:p>
          </p:txBody>
        </p:sp>
        <p:sp>
          <p:nvSpPr>
            <p:cNvPr id="29721" name="Text Box 40"/>
            <p:cNvSpPr txBox="1">
              <a:spLocks noChangeArrowheads="1"/>
            </p:cNvSpPr>
            <p:nvPr/>
          </p:nvSpPr>
          <p:spPr bwMode="invGray">
            <a:xfrm>
              <a:off x="3291" y="3445"/>
              <a:ext cx="45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40</a:t>
              </a:r>
            </a:p>
          </p:txBody>
        </p:sp>
        <p:sp>
          <p:nvSpPr>
            <p:cNvPr id="29722" name="Text Box 41"/>
            <p:cNvSpPr txBox="1">
              <a:spLocks noChangeArrowheads="1"/>
            </p:cNvSpPr>
            <p:nvPr/>
          </p:nvSpPr>
          <p:spPr bwMode="invGray">
            <a:xfrm>
              <a:off x="4230" y="3455"/>
              <a:ext cx="495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43</a:t>
              </a:r>
            </a:p>
          </p:txBody>
        </p:sp>
        <p:sp>
          <p:nvSpPr>
            <p:cNvPr id="29723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24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25" name="Line 46"/>
            <p:cNvSpPr>
              <a:spLocks noChangeShapeType="1"/>
            </p:cNvSpPr>
            <p:nvPr/>
          </p:nvSpPr>
          <p:spPr bwMode="auto">
            <a:xfrm>
              <a:off x="3329" y="3791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26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27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28" name="Line 49"/>
            <p:cNvSpPr>
              <a:spLocks noChangeShapeType="1"/>
            </p:cNvSpPr>
            <p:nvPr/>
          </p:nvSpPr>
          <p:spPr bwMode="auto">
            <a:xfrm>
              <a:off x="4232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29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30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31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32" name="Line 53"/>
            <p:cNvSpPr>
              <a:spLocks noChangeShapeType="1"/>
            </p:cNvSpPr>
            <p:nvPr/>
          </p:nvSpPr>
          <p:spPr bwMode="auto">
            <a:xfrm>
              <a:off x="3329" y="3339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9733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1600"/>
                <a:t>00        01         11       10</a:t>
              </a:r>
            </a:p>
          </p:txBody>
        </p:sp>
        <p:sp>
          <p:nvSpPr>
            <p:cNvPr id="29734" name="Text Box 61"/>
            <p:cNvSpPr txBox="1">
              <a:spLocks noChangeArrowheads="1"/>
            </p:cNvSpPr>
            <p:nvPr/>
          </p:nvSpPr>
          <p:spPr bwMode="auto">
            <a:xfrm>
              <a:off x="2835" y="2081"/>
              <a:ext cx="408" cy="1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1400"/>
                <a:t>00</a:t>
              </a:r>
            </a:p>
            <a:p>
              <a:pPr algn="l" rtl="0">
                <a:spcBef>
                  <a:spcPct val="50000"/>
                </a:spcBef>
              </a:pPr>
              <a:endParaRPr lang="en-US" sz="800"/>
            </a:p>
            <a:p>
              <a:pPr algn="l" rtl="0">
                <a:spcBef>
                  <a:spcPct val="50000"/>
                </a:spcBef>
              </a:pPr>
              <a:r>
                <a:rPr lang="en-US" sz="1400"/>
                <a:t>01</a:t>
              </a:r>
            </a:p>
            <a:p>
              <a:pPr algn="l" rtl="0">
                <a:spcBef>
                  <a:spcPct val="50000"/>
                </a:spcBef>
              </a:pPr>
              <a:endParaRPr lang="en-US" sz="1100"/>
            </a:p>
            <a:p>
              <a:pPr algn="l" rtl="0">
                <a:spcBef>
                  <a:spcPct val="50000"/>
                </a:spcBef>
              </a:pPr>
              <a:r>
                <a:rPr lang="en-US" sz="1400"/>
                <a:t>11</a:t>
              </a:r>
            </a:p>
            <a:p>
              <a:pPr algn="l" rtl="0">
                <a:spcBef>
                  <a:spcPct val="50000"/>
                </a:spcBef>
              </a:pPr>
              <a:endParaRPr lang="en-US" sz="1400"/>
            </a:p>
            <a:p>
              <a:pPr algn="l" rtl="0">
                <a:spcBef>
                  <a:spcPct val="50000"/>
                </a:spcBef>
              </a:pPr>
              <a:r>
                <a:rPr lang="en-US" sz="1400"/>
                <a:t>10</a:t>
              </a:r>
            </a:p>
          </p:txBody>
        </p:sp>
        <p:sp>
          <p:nvSpPr>
            <p:cNvPr id="29735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29736" name="Text Box 76"/>
            <p:cNvSpPr txBox="1">
              <a:spLocks noChangeArrowheads="1"/>
            </p:cNvSpPr>
            <p:nvPr/>
          </p:nvSpPr>
          <p:spPr bwMode="auto">
            <a:xfrm>
              <a:off x="3045" y="1460"/>
              <a:ext cx="409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EF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737" name="Text Box 77"/>
            <p:cNvSpPr txBox="1">
              <a:spLocks noChangeArrowheads="1"/>
            </p:cNvSpPr>
            <p:nvPr/>
          </p:nvSpPr>
          <p:spPr bwMode="auto">
            <a:xfrm>
              <a:off x="2744" y="1748"/>
              <a:ext cx="409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CD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87400" y="71438"/>
            <a:ext cx="5999163" cy="8572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altLang="ko-KR" sz="4400" i="1" dirty="0" smtClean="0">
                <a:cs typeface="돋움"/>
              </a:rPr>
              <a:t>six- Variable K-Maps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4227E3-B8BF-4218-9233-E2DF2BA9BDF9}" type="slidenum">
              <a:rPr lang="ar-IQ"/>
              <a:pPr>
                <a:defRPr/>
              </a:pPr>
              <a:t>15</a:t>
            </a:fld>
            <a:endParaRPr lang="ar-IQ"/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642938" y="2171700"/>
            <a:ext cx="3857625" cy="7576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altLang="ko-KR" dirty="0">
                <a:latin typeface="Times New Roman" pitchFamily="18" charset="0"/>
                <a:cs typeface="Times New Roman" pitchFamily="18" charset="0"/>
              </a:rPr>
              <a:t>F(A,B,C,D,E,F)                 =</a:t>
            </a:r>
            <a:r>
              <a:rPr lang="en-US" altLang="ko-KR" dirty="0" err="1" smtClean="0">
                <a:latin typeface="Symbol" pitchFamily="18" charset="2"/>
                <a:cs typeface="Times New Roman" pitchFamily="18" charset="0"/>
              </a:rPr>
              <a:t>S</a:t>
            </a:r>
            <a:r>
              <a:rPr lang="en-US" altLang="ko-KR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(2,8,10,18,24,26,37,39,40,42,</a:t>
            </a:r>
            <a:endParaRPr lang="en-US" altLang="ko-KR" dirty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85000"/>
              </a:lnSpc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53,55,56,58)</a:t>
            </a:r>
            <a:endParaRPr lang="en-US" altLang="ko-K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571500" y="3070225"/>
            <a:ext cx="3341688" cy="2867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ko-KR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CD’F’  </a:t>
            </a:r>
            <a:r>
              <a:rPr lang="en-US" altLang="ko-KR" dirty="0"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AC’ DF</a:t>
            </a:r>
            <a:r>
              <a:rPr lang="en-US" altLang="ko-KR" dirty="0"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A’ C’ D’E F’</a:t>
            </a:r>
            <a:endParaRPr lang="en-US" altLang="ko-K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8" name="TextBox 8"/>
          <p:cNvSpPr txBox="1">
            <a:spLocks noChangeArrowheads="1"/>
          </p:cNvSpPr>
          <p:nvPr/>
        </p:nvSpPr>
        <p:spPr bwMode="auto">
          <a:xfrm>
            <a:off x="857250" y="1143000"/>
            <a:ext cx="2714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400" dirty="0">
                <a:solidFill>
                  <a:srgbClr val="002060"/>
                </a:solidFill>
              </a:rPr>
              <a:t>Example 1: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87502" y="857231"/>
            <a:ext cx="2276475" cy="580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714375"/>
            <a:ext cx="231457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/>
          <p:cNvSpPr/>
          <p:nvPr/>
        </p:nvSpPr>
        <p:spPr>
          <a:xfrm>
            <a:off x="857250" y="814388"/>
            <a:ext cx="7858125" cy="4619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2400" baseline="-25000" dirty="0"/>
              <a:t>F(V,W,X,Y,Z)=∑m(4,10,11,14,15,17,</a:t>
            </a:r>
            <a:r>
              <a:rPr lang="en-US" altLang="ko-KR" sz="2400" baseline="-25000" dirty="0">
                <a:solidFill>
                  <a:srgbClr val="FF0000"/>
                </a:solidFill>
              </a:rPr>
              <a:t>18</a:t>
            </a:r>
            <a:r>
              <a:rPr lang="en-US" altLang="ko-KR" sz="2400" baseline="-25000" dirty="0"/>
              <a:t>,20,25,26,27,29,30,31,</a:t>
            </a:r>
            <a:r>
              <a:rPr lang="en-US" altLang="ko-KR" sz="2400" baseline="-25000" dirty="0">
                <a:solidFill>
                  <a:srgbClr val="FF0000"/>
                </a:solidFill>
              </a:rPr>
              <a:t>34</a:t>
            </a:r>
            <a:r>
              <a:rPr lang="en-US" altLang="ko-KR" sz="2400" baseline="-25000" dirty="0"/>
              <a:t>,36,49,52,53,57,61)</a:t>
            </a:r>
            <a:endParaRPr lang="ar-IQ" sz="2400" dirty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214313"/>
            <a:ext cx="8162925" cy="857250"/>
          </a:xfrm>
        </p:spPr>
        <p:txBody>
          <a:bodyPr/>
          <a:lstStyle/>
          <a:p>
            <a:pPr rtl="0">
              <a:lnSpc>
                <a:spcPct val="85000"/>
              </a:lnSpc>
            </a:pPr>
            <a:r>
              <a:rPr lang="en-US" sz="3600" smtClean="0">
                <a:cs typeface="Arial" pitchFamily="34" charset="0"/>
              </a:rPr>
              <a:t>Example 2:</a:t>
            </a:r>
            <a:br>
              <a:rPr lang="en-US" sz="3600" smtClean="0">
                <a:cs typeface="Arial" pitchFamily="34" charset="0"/>
              </a:rPr>
            </a:br>
            <a:endParaRPr lang="en-US" altLang="ko-KR" sz="3600" baseline="-25000" smtClean="0">
              <a:cs typeface="돋움"/>
            </a:endParaRPr>
          </a:p>
        </p:txBody>
      </p:sp>
      <p:sp>
        <p:nvSpPr>
          <p:cNvPr id="83" name="Slide Number Placeholder 82"/>
          <p:cNvSpPr>
            <a:spLocks noGrp="1"/>
          </p:cNvSpPr>
          <p:nvPr>
            <p:ph type="sldNum" sz="quarter" idx="12"/>
          </p:nvPr>
        </p:nvSpPr>
        <p:spPr>
          <a:xfrm>
            <a:off x="7924800" y="6357938"/>
            <a:ext cx="762000" cy="365125"/>
          </a:xfrm>
        </p:spPr>
        <p:txBody>
          <a:bodyPr/>
          <a:lstStyle/>
          <a:p>
            <a:pPr>
              <a:defRPr/>
            </a:pPr>
            <a:fld id="{5AB072A9-EFE3-48A0-ACA5-810B44FEB6A1}" type="slidenum">
              <a:rPr lang="ar-IQ"/>
              <a:pPr>
                <a:defRPr/>
              </a:pPr>
              <a:t>16</a:t>
            </a:fld>
            <a:endParaRPr lang="ar-IQ"/>
          </a:p>
        </p:txBody>
      </p:sp>
      <p:sp>
        <p:nvSpPr>
          <p:cNvPr id="31748" name="Text Box 9"/>
          <p:cNvSpPr txBox="1">
            <a:spLocks noChangeArrowheads="1"/>
          </p:cNvSpPr>
          <p:nvPr/>
        </p:nvSpPr>
        <p:spPr bwMode="auto">
          <a:xfrm>
            <a:off x="239713" y="1427163"/>
            <a:ext cx="1216025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       EF</a:t>
            </a:r>
          </a:p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CD  </a:t>
            </a:r>
          </a:p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00</a:t>
            </a:r>
          </a:p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01</a:t>
            </a:r>
          </a:p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grpSp>
        <p:nvGrpSpPr>
          <p:cNvPr id="31749" name="Group 22"/>
          <p:cNvGrpSpPr>
            <a:grpSpLocks/>
          </p:cNvGrpSpPr>
          <p:nvPr/>
        </p:nvGrpSpPr>
        <p:grpSpPr bwMode="auto">
          <a:xfrm>
            <a:off x="863600" y="1731963"/>
            <a:ext cx="2819400" cy="2341562"/>
            <a:chOff x="544" y="1128"/>
            <a:chExt cx="1776" cy="1475"/>
          </a:xfrm>
        </p:grpSpPr>
        <p:sp>
          <p:nvSpPr>
            <p:cNvPr id="31824" name="Text Box 5"/>
            <p:cNvSpPr txBox="1">
              <a:spLocks noChangeArrowheads="1"/>
            </p:cNvSpPr>
            <p:nvPr/>
          </p:nvSpPr>
          <p:spPr bwMode="auto">
            <a:xfrm>
              <a:off x="816" y="1192"/>
              <a:ext cx="400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00</a:t>
              </a: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825" name="Text Box 6"/>
            <p:cNvSpPr txBox="1">
              <a:spLocks noChangeArrowheads="1"/>
            </p:cNvSpPr>
            <p:nvPr/>
          </p:nvSpPr>
          <p:spPr bwMode="auto">
            <a:xfrm>
              <a:off x="1200" y="1200"/>
              <a:ext cx="400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01</a:t>
              </a: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826" name="Text Box 7"/>
            <p:cNvSpPr txBox="1">
              <a:spLocks noChangeArrowheads="1"/>
            </p:cNvSpPr>
            <p:nvPr/>
          </p:nvSpPr>
          <p:spPr bwMode="auto">
            <a:xfrm>
              <a:off x="1536" y="1192"/>
              <a:ext cx="400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11</a:t>
              </a: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1827" name="Text Box 8"/>
            <p:cNvSpPr txBox="1">
              <a:spLocks noChangeArrowheads="1"/>
            </p:cNvSpPr>
            <p:nvPr/>
          </p:nvSpPr>
          <p:spPr bwMode="auto">
            <a:xfrm>
              <a:off x="1920" y="1200"/>
              <a:ext cx="400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</a:t>
              </a: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1828" name="Rectangle 14"/>
            <p:cNvSpPr>
              <a:spLocks noChangeArrowheads="1"/>
            </p:cNvSpPr>
            <p:nvPr/>
          </p:nvSpPr>
          <p:spPr bwMode="auto">
            <a:xfrm>
              <a:off x="816" y="1472"/>
              <a:ext cx="1480" cy="10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IQ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829" name="Line 15"/>
            <p:cNvSpPr>
              <a:spLocks noChangeShapeType="1"/>
            </p:cNvSpPr>
            <p:nvPr/>
          </p:nvSpPr>
          <p:spPr bwMode="auto">
            <a:xfrm flipH="1" flipV="1">
              <a:off x="544" y="1128"/>
              <a:ext cx="28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31830" name="Line 16"/>
            <p:cNvSpPr>
              <a:spLocks noChangeShapeType="1"/>
            </p:cNvSpPr>
            <p:nvPr/>
          </p:nvSpPr>
          <p:spPr bwMode="auto">
            <a:xfrm>
              <a:off x="1200" y="1472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31831" name="Line 17"/>
            <p:cNvSpPr>
              <a:spLocks noChangeShapeType="1"/>
            </p:cNvSpPr>
            <p:nvPr/>
          </p:nvSpPr>
          <p:spPr bwMode="auto">
            <a:xfrm>
              <a:off x="1584" y="1472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31832" name="Line 18"/>
            <p:cNvSpPr>
              <a:spLocks noChangeShapeType="1"/>
            </p:cNvSpPr>
            <p:nvPr/>
          </p:nvSpPr>
          <p:spPr bwMode="auto">
            <a:xfrm>
              <a:off x="1920" y="1472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31833" name="Line 19"/>
            <p:cNvSpPr>
              <a:spLocks noChangeShapeType="1"/>
            </p:cNvSpPr>
            <p:nvPr/>
          </p:nvSpPr>
          <p:spPr bwMode="auto">
            <a:xfrm>
              <a:off x="816" y="1776"/>
              <a:ext cx="14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31834" name="Line 20"/>
            <p:cNvSpPr>
              <a:spLocks noChangeShapeType="1"/>
            </p:cNvSpPr>
            <p:nvPr/>
          </p:nvSpPr>
          <p:spPr bwMode="auto">
            <a:xfrm>
              <a:off x="816" y="2016"/>
              <a:ext cx="14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31835" name="Line 21"/>
            <p:cNvSpPr>
              <a:spLocks noChangeShapeType="1"/>
            </p:cNvSpPr>
            <p:nvPr/>
          </p:nvSpPr>
          <p:spPr bwMode="auto">
            <a:xfrm>
              <a:off x="816" y="2304"/>
              <a:ext cx="14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</p:grpSp>
      <p:grpSp>
        <p:nvGrpSpPr>
          <p:cNvPr id="31750" name="Group 66"/>
          <p:cNvGrpSpPr>
            <a:grpSpLocks/>
          </p:cNvGrpSpPr>
          <p:nvPr/>
        </p:nvGrpSpPr>
        <p:grpSpPr bwMode="auto">
          <a:xfrm>
            <a:off x="228600" y="4017963"/>
            <a:ext cx="3429000" cy="2678112"/>
            <a:chOff x="144" y="2552"/>
            <a:chExt cx="2160" cy="1687"/>
          </a:xfrm>
        </p:grpSpPr>
        <p:grpSp>
          <p:nvGrpSpPr>
            <p:cNvPr id="31811" name="Group 49"/>
            <p:cNvGrpSpPr>
              <a:grpSpLocks/>
            </p:cNvGrpSpPr>
            <p:nvPr/>
          </p:nvGrpSpPr>
          <p:grpSpPr bwMode="auto">
            <a:xfrm>
              <a:off x="528" y="2701"/>
              <a:ext cx="1776" cy="1475"/>
              <a:chOff x="544" y="1128"/>
              <a:chExt cx="1776" cy="1475"/>
            </a:xfrm>
          </p:grpSpPr>
          <p:sp>
            <p:nvSpPr>
              <p:cNvPr id="31813" name="Text Box 51"/>
              <p:cNvSpPr txBox="1">
                <a:spLocks noChangeArrowheads="1"/>
              </p:cNvSpPr>
              <p:nvPr/>
            </p:nvSpPr>
            <p:spPr bwMode="auto">
              <a:xfrm>
                <a:off x="1200" y="1200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01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814" name="Text Box 52"/>
              <p:cNvSpPr txBox="1">
                <a:spLocks noChangeArrowheads="1"/>
              </p:cNvSpPr>
              <p:nvPr/>
            </p:nvSpPr>
            <p:spPr bwMode="auto">
              <a:xfrm>
                <a:off x="1536" y="1192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11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815" name="Text Box 53"/>
              <p:cNvSpPr txBox="1">
                <a:spLocks noChangeArrowheads="1"/>
              </p:cNvSpPr>
              <p:nvPr/>
            </p:nvSpPr>
            <p:spPr bwMode="auto">
              <a:xfrm>
                <a:off x="1920" y="1200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816" name="Rectangle 54"/>
              <p:cNvSpPr>
                <a:spLocks noChangeArrowheads="1"/>
              </p:cNvSpPr>
              <p:nvPr/>
            </p:nvSpPr>
            <p:spPr bwMode="auto">
              <a:xfrm>
                <a:off x="816" y="1472"/>
                <a:ext cx="1480" cy="108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IQ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817" name="Line 55"/>
              <p:cNvSpPr>
                <a:spLocks noChangeShapeType="1"/>
              </p:cNvSpPr>
              <p:nvPr/>
            </p:nvSpPr>
            <p:spPr bwMode="auto">
              <a:xfrm flipH="1" flipV="1">
                <a:off x="544" y="1128"/>
                <a:ext cx="280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818" name="Line 56"/>
              <p:cNvSpPr>
                <a:spLocks noChangeShapeType="1"/>
              </p:cNvSpPr>
              <p:nvPr/>
            </p:nvSpPr>
            <p:spPr bwMode="auto">
              <a:xfrm>
                <a:off x="1200" y="1472"/>
                <a:ext cx="0" cy="1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819" name="Line 57"/>
              <p:cNvSpPr>
                <a:spLocks noChangeShapeType="1"/>
              </p:cNvSpPr>
              <p:nvPr/>
            </p:nvSpPr>
            <p:spPr bwMode="auto">
              <a:xfrm>
                <a:off x="1584" y="1472"/>
                <a:ext cx="0" cy="1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820" name="Line 58"/>
              <p:cNvSpPr>
                <a:spLocks noChangeShapeType="1"/>
              </p:cNvSpPr>
              <p:nvPr/>
            </p:nvSpPr>
            <p:spPr bwMode="auto">
              <a:xfrm>
                <a:off x="1920" y="1472"/>
                <a:ext cx="0" cy="1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821" name="Line 59"/>
              <p:cNvSpPr>
                <a:spLocks noChangeShapeType="1"/>
              </p:cNvSpPr>
              <p:nvPr/>
            </p:nvSpPr>
            <p:spPr bwMode="auto">
              <a:xfrm>
                <a:off x="816" y="1776"/>
                <a:ext cx="14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822" name="Line 60"/>
              <p:cNvSpPr>
                <a:spLocks noChangeShapeType="1"/>
              </p:cNvSpPr>
              <p:nvPr/>
            </p:nvSpPr>
            <p:spPr bwMode="auto">
              <a:xfrm>
                <a:off x="816" y="2016"/>
                <a:ext cx="14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823" name="Line 61"/>
              <p:cNvSpPr>
                <a:spLocks noChangeShapeType="1"/>
              </p:cNvSpPr>
              <p:nvPr/>
            </p:nvSpPr>
            <p:spPr bwMode="auto">
              <a:xfrm>
                <a:off x="816" y="2304"/>
                <a:ext cx="14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</p:grpSp>
        <p:sp>
          <p:nvSpPr>
            <p:cNvPr id="31812" name="Text Box 62"/>
            <p:cNvSpPr txBox="1">
              <a:spLocks noChangeArrowheads="1"/>
            </p:cNvSpPr>
            <p:nvPr/>
          </p:nvSpPr>
          <p:spPr bwMode="auto">
            <a:xfrm>
              <a:off x="144" y="2552"/>
              <a:ext cx="766" cy="1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      EF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CD  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00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01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11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</p:grpSp>
      <p:grpSp>
        <p:nvGrpSpPr>
          <p:cNvPr id="31751" name="Group 67"/>
          <p:cNvGrpSpPr>
            <a:grpSpLocks/>
          </p:cNvGrpSpPr>
          <p:nvPr/>
        </p:nvGrpSpPr>
        <p:grpSpPr bwMode="auto">
          <a:xfrm>
            <a:off x="4394200" y="3954463"/>
            <a:ext cx="3530600" cy="2678112"/>
            <a:chOff x="2768" y="2496"/>
            <a:chExt cx="2224" cy="1687"/>
          </a:xfrm>
        </p:grpSpPr>
        <p:grpSp>
          <p:nvGrpSpPr>
            <p:cNvPr id="31797" name="Group 23"/>
            <p:cNvGrpSpPr>
              <a:grpSpLocks/>
            </p:cNvGrpSpPr>
            <p:nvPr/>
          </p:nvGrpSpPr>
          <p:grpSpPr bwMode="auto">
            <a:xfrm>
              <a:off x="3216" y="2688"/>
              <a:ext cx="1776" cy="1475"/>
              <a:chOff x="544" y="1128"/>
              <a:chExt cx="1776" cy="1475"/>
            </a:xfrm>
          </p:grpSpPr>
          <p:sp>
            <p:nvSpPr>
              <p:cNvPr id="31799" name="Text Box 24"/>
              <p:cNvSpPr txBox="1">
                <a:spLocks noChangeArrowheads="1"/>
              </p:cNvSpPr>
              <p:nvPr/>
            </p:nvSpPr>
            <p:spPr bwMode="auto">
              <a:xfrm>
                <a:off x="816" y="1192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00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800" name="Text Box 25"/>
              <p:cNvSpPr txBox="1">
                <a:spLocks noChangeArrowheads="1"/>
              </p:cNvSpPr>
              <p:nvPr/>
            </p:nvSpPr>
            <p:spPr bwMode="auto">
              <a:xfrm>
                <a:off x="1200" y="1200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01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31801" name="Text Box 26"/>
              <p:cNvSpPr txBox="1">
                <a:spLocks noChangeArrowheads="1"/>
              </p:cNvSpPr>
              <p:nvPr/>
            </p:nvSpPr>
            <p:spPr bwMode="auto">
              <a:xfrm>
                <a:off x="1536" y="1192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11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802" name="Text Box 27"/>
              <p:cNvSpPr txBox="1">
                <a:spLocks noChangeArrowheads="1"/>
              </p:cNvSpPr>
              <p:nvPr/>
            </p:nvSpPr>
            <p:spPr bwMode="auto">
              <a:xfrm>
                <a:off x="1920" y="1200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803" name="Rectangle 28"/>
              <p:cNvSpPr>
                <a:spLocks noChangeArrowheads="1"/>
              </p:cNvSpPr>
              <p:nvPr/>
            </p:nvSpPr>
            <p:spPr bwMode="auto">
              <a:xfrm>
                <a:off x="816" y="1472"/>
                <a:ext cx="1480" cy="108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IQ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804" name="Line 29"/>
              <p:cNvSpPr>
                <a:spLocks noChangeShapeType="1"/>
              </p:cNvSpPr>
              <p:nvPr/>
            </p:nvSpPr>
            <p:spPr bwMode="auto">
              <a:xfrm flipH="1" flipV="1">
                <a:off x="544" y="1128"/>
                <a:ext cx="280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805" name="Line 30"/>
              <p:cNvSpPr>
                <a:spLocks noChangeShapeType="1"/>
              </p:cNvSpPr>
              <p:nvPr/>
            </p:nvSpPr>
            <p:spPr bwMode="auto">
              <a:xfrm>
                <a:off x="1200" y="1472"/>
                <a:ext cx="0" cy="1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806" name="Line 31"/>
              <p:cNvSpPr>
                <a:spLocks noChangeShapeType="1"/>
              </p:cNvSpPr>
              <p:nvPr/>
            </p:nvSpPr>
            <p:spPr bwMode="auto">
              <a:xfrm>
                <a:off x="1584" y="1472"/>
                <a:ext cx="0" cy="1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807" name="Line 32"/>
              <p:cNvSpPr>
                <a:spLocks noChangeShapeType="1"/>
              </p:cNvSpPr>
              <p:nvPr/>
            </p:nvSpPr>
            <p:spPr bwMode="auto">
              <a:xfrm>
                <a:off x="1920" y="1472"/>
                <a:ext cx="0" cy="1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808" name="Line 33"/>
              <p:cNvSpPr>
                <a:spLocks noChangeShapeType="1"/>
              </p:cNvSpPr>
              <p:nvPr/>
            </p:nvSpPr>
            <p:spPr bwMode="auto">
              <a:xfrm>
                <a:off x="816" y="1776"/>
                <a:ext cx="14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809" name="Line 34"/>
              <p:cNvSpPr>
                <a:spLocks noChangeShapeType="1"/>
              </p:cNvSpPr>
              <p:nvPr/>
            </p:nvSpPr>
            <p:spPr bwMode="auto">
              <a:xfrm>
                <a:off x="816" y="2016"/>
                <a:ext cx="14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810" name="Line 35"/>
              <p:cNvSpPr>
                <a:spLocks noChangeShapeType="1"/>
              </p:cNvSpPr>
              <p:nvPr/>
            </p:nvSpPr>
            <p:spPr bwMode="auto">
              <a:xfrm>
                <a:off x="816" y="2304"/>
                <a:ext cx="14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</p:grpSp>
        <p:sp>
          <p:nvSpPr>
            <p:cNvPr id="31798" name="Text Box 63"/>
            <p:cNvSpPr txBox="1">
              <a:spLocks noChangeArrowheads="1"/>
            </p:cNvSpPr>
            <p:nvPr/>
          </p:nvSpPr>
          <p:spPr bwMode="auto">
            <a:xfrm>
              <a:off x="2768" y="2496"/>
              <a:ext cx="766" cy="1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      EF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CD  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00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01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11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</p:grpSp>
      <p:grpSp>
        <p:nvGrpSpPr>
          <p:cNvPr id="31752" name="Group 65"/>
          <p:cNvGrpSpPr>
            <a:grpSpLocks/>
          </p:cNvGrpSpPr>
          <p:nvPr/>
        </p:nvGrpSpPr>
        <p:grpSpPr bwMode="auto">
          <a:xfrm>
            <a:off x="4419600" y="1503363"/>
            <a:ext cx="3479800" cy="2678112"/>
            <a:chOff x="2784" y="968"/>
            <a:chExt cx="2192" cy="1687"/>
          </a:xfrm>
        </p:grpSpPr>
        <p:grpSp>
          <p:nvGrpSpPr>
            <p:cNvPr id="31783" name="Group 36"/>
            <p:cNvGrpSpPr>
              <a:grpSpLocks/>
            </p:cNvGrpSpPr>
            <p:nvPr/>
          </p:nvGrpSpPr>
          <p:grpSpPr bwMode="auto">
            <a:xfrm>
              <a:off x="3216" y="1117"/>
              <a:ext cx="1760" cy="1487"/>
              <a:chOff x="544" y="1128"/>
              <a:chExt cx="1760" cy="1487"/>
            </a:xfrm>
          </p:grpSpPr>
          <p:sp>
            <p:nvSpPr>
              <p:cNvPr id="31785" name="Text Box 37"/>
              <p:cNvSpPr txBox="1">
                <a:spLocks noChangeArrowheads="1"/>
              </p:cNvSpPr>
              <p:nvPr/>
            </p:nvSpPr>
            <p:spPr bwMode="auto">
              <a:xfrm>
                <a:off x="816" y="1192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00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786" name="Text Box 38"/>
              <p:cNvSpPr txBox="1">
                <a:spLocks noChangeArrowheads="1"/>
              </p:cNvSpPr>
              <p:nvPr/>
            </p:nvSpPr>
            <p:spPr bwMode="auto">
              <a:xfrm>
                <a:off x="1200" y="1200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01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31787" name="Text Box 39"/>
              <p:cNvSpPr txBox="1">
                <a:spLocks noChangeArrowheads="1"/>
              </p:cNvSpPr>
              <p:nvPr/>
            </p:nvSpPr>
            <p:spPr bwMode="auto">
              <a:xfrm>
                <a:off x="1536" y="1192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11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31788" name="Text Box 40"/>
              <p:cNvSpPr txBox="1">
                <a:spLocks noChangeArrowheads="1"/>
              </p:cNvSpPr>
              <p:nvPr/>
            </p:nvSpPr>
            <p:spPr bwMode="auto">
              <a:xfrm>
                <a:off x="1920" y="1200"/>
                <a:ext cx="343" cy="14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  <a:p>
                <a:pPr algn="ctr"/>
                <a:endParaRPr lang="en-US" sz="28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31789" name="Rectangle 41"/>
              <p:cNvSpPr>
                <a:spLocks noChangeArrowheads="1"/>
              </p:cNvSpPr>
              <p:nvPr/>
            </p:nvSpPr>
            <p:spPr bwMode="auto">
              <a:xfrm>
                <a:off x="816" y="1472"/>
                <a:ext cx="1480" cy="108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IQ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790" name="Line 42"/>
              <p:cNvSpPr>
                <a:spLocks noChangeShapeType="1"/>
              </p:cNvSpPr>
              <p:nvPr/>
            </p:nvSpPr>
            <p:spPr bwMode="auto">
              <a:xfrm flipH="1" flipV="1">
                <a:off x="544" y="1128"/>
                <a:ext cx="280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791" name="Line 43"/>
              <p:cNvSpPr>
                <a:spLocks noChangeShapeType="1"/>
              </p:cNvSpPr>
              <p:nvPr/>
            </p:nvSpPr>
            <p:spPr bwMode="auto">
              <a:xfrm>
                <a:off x="1200" y="1472"/>
                <a:ext cx="0" cy="1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792" name="Line 44"/>
              <p:cNvSpPr>
                <a:spLocks noChangeShapeType="1"/>
              </p:cNvSpPr>
              <p:nvPr/>
            </p:nvSpPr>
            <p:spPr bwMode="auto">
              <a:xfrm>
                <a:off x="1584" y="1472"/>
                <a:ext cx="0" cy="1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793" name="Line 45"/>
              <p:cNvSpPr>
                <a:spLocks noChangeShapeType="1"/>
              </p:cNvSpPr>
              <p:nvPr/>
            </p:nvSpPr>
            <p:spPr bwMode="auto">
              <a:xfrm>
                <a:off x="1920" y="1472"/>
                <a:ext cx="0" cy="1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794" name="Line 46"/>
              <p:cNvSpPr>
                <a:spLocks noChangeShapeType="1"/>
              </p:cNvSpPr>
              <p:nvPr/>
            </p:nvSpPr>
            <p:spPr bwMode="auto">
              <a:xfrm>
                <a:off x="816" y="1776"/>
                <a:ext cx="14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795" name="Line 47"/>
              <p:cNvSpPr>
                <a:spLocks noChangeShapeType="1"/>
              </p:cNvSpPr>
              <p:nvPr/>
            </p:nvSpPr>
            <p:spPr bwMode="auto">
              <a:xfrm>
                <a:off x="816" y="2016"/>
                <a:ext cx="14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796" name="Line 48"/>
              <p:cNvSpPr>
                <a:spLocks noChangeShapeType="1"/>
              </p:cNvSpPr>
              <p:nvPr/>
            </p:nvSpPr>
            <p:spPr bwMode="auto">
              <a:xfrm>
                <a:off x="816" y="2304"/>
                <a:ext cx="14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</p:grpSp>
        <p:sp>
          <p:nvSpPr>
            <p:cNvPr id="31784" name="Text Box 64"/>
            <p:cNvSpPr txBox="1">
              <a:spLocks noChangeArrowheads="1"/>
            </p:cNvSpPr>
            <p:nvPr/>
          </p:nvSpPr>
          <p:spPr bwMode="auto">
            <a:xfrm>
              <a:off x="2784" y="968"/>
              <a:ext cx="833" cy="1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       EF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CD  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00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01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11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</p:grpSp>
      <p:sp>
        <p:nvSpPr>
          <p:cNvPr id="31753" name="Text Box 68"/>
          <p:cNvSpPr txBox="1">
            <a:spLocks noChangeArrowheads="1"/>
          </p:cNvSpPr>
          <p:nvPr/>
        </p:nvSpPr>
        <p:spPr bwMode="auto">
          <a:xfrm>
            <a:off x="6559550" y="4208463"/>
            <a:ext cx="863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AB = 11</a:t>
            </a:r>
          </a:p>
        </p:txBody>
      </p:sp>
      <p:sp>
        <p:nvSpPr>
          <p:cNvPr id="31754" name="Text Box 69"/>
          <p:cNvSpPr txBox="1">
            <a:spLocks noChangeArrowheads="1"/>
          </p:cNvSpPr>
          <p:nvPr/>
        </p:nvSpPr>
        <p:spPr bwMode="auto">
          <a:xfrm>
            <a:off x="2314575" y="4179888"/>
            <a:ext cx="917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AB = 10</a:t>
            </a:r>
          </a:p>
        </p:txBody>
      </p:sp>
      <p:sp>
        <p:nvSpPr>
          <p:cNvPr id="31755" name="Text Box 70"/>
          <p:cNvSpPr txBox="1">
            <a:spLocks noChangeArrowheads="1"/>
          </p:cNvSpPr>
          <p:nvPr/>
        </p:nvSpPr>
        <p:spPr bwMode="auto">
          <a:xfrm>
            <a:off x="6351588" y="1503363"/>
            <a:ext cx="10715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AB = 01</a:t>
            </a:r>
          </a:p>
        </p:txBody>
      </p:sp>
      <p:sp>
        <p:nvSpPr>
          <p:cNvPr id="31756" name="Text Box 71"/>
          <p:cNvSpPr txBox="1">
            <a:spLocks noChangeArrowheads="1"/>
          </p:cNvSpPr>
          <p:nvPr/>
        </p:nvSpPr>
        <p:spPr bwMode="auto">
          <a:xfrm>
            <a:off x="2160588" y="1503363"/>
            <a:ext cx="10715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AB = 00</a:t>
            </a:r>
          </a:p>
        </p:txBody>
      </p:sp>
      <p:grpSp>
        <p:nvGrpSpPr>
          <p:cNvPr id="9" name="Group 91"/>
          <p:cNvGrpSpPr>
            <a:grpSpLocks/>
          </p:cNvGrpSpPr>
          <p:nvPr/>
        </p:nvGrpSpPr>
        <p:grpSpPr bwMode="auto">
          <a:xfrm>
            <a:off x="2362200" y="3103563"/>
            <a:ext cx="5715000" cy="1066800"/>
            <a:chOff x="2362200" y="3103587"/>
            <a:chExt cx="5715000" cy="1066800"/>
          </a:xfrm>
        </p:grpSpPr>
        <p:sp>
          <p:nvSpPr>
            <p:cNvPr id="31780" name="Oval 76"/>
            <p:cNvSpPr>
              <a:spLocks noChangeArrowheads="1"/>
            </p:cNvSpPr>
            <p:nvPr/>
          </p:nvSpPr>
          <p:spPr bwMode="auto">
            <a:xfrm>
              <a:off x="2362200" y="3103587"/>
              <a:ext cx="1447800" cy="990600"/>
            </a:xfrm>
            <a:prstGeom prst="ellipse">
              <a:avLst/>
            </a:prstGeom>
            <a:noFill/>
            <a:ln w="38100">
              <a:solidFill>
                <a:srgbClr val="00B0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IQ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81" name="Oval 77"/>
            <p:cNvSpPr>
              <a:spLocks noChangeArrowheads="1"/>
            </p:cNvSpPr>
            <p:nvPr/>
          </p:nvSpPr>
          <p:spPr bwMode="auto">
            <a:xfrm>
              <a:off x="6629400" y="3103587"/>
              <a:ext cx="1447800" cy="990600"/>
            </a:xfrm>
            <a:prstGeom prst="ellipse">
              <a:avLst/>
            </a:prstGeom>
            <a:noFill/>
            <a:ln w="38100">
              <a:solidFill>
                <a:srgbClr val="00B0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IQ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82" name="Freeform 80"/>
            <p:cNvSpPr>
              <a:spLocks/>
            </p:cNvSpPr>
            <p:nvPr/>
          </p:nvSpPr>
          <p:spPr bwMode="auto">
            <a:xfrm>
              <a:off x="3733800" y="3789387"/>
              <a:ext cx="3657600" cy="381000"/>
            </a:xfrm>
            <a:custGeom>
              <a:avLst/>
              <a:gdLst>
                <a:gd name="T0" fmla="*/ 0 w 2304"/>
                <a:gd name="T1" fmla="*/ 0 h 240"/>
                <a:gd name="T2" fmla="*/ 2147483647 w 2304"/>
                <a:gd name="T3" fmla="*/ 2147483647 h 240"/>
                <a:gd name="T4" fmla="*/ 2147483647 w 2304"/>
                <a:gd name="T5" fmla="*/ 2147483647 h 240"/>
                <a:gd name="T6" fmla="*/ 2147483647 w 2304"/>
                <a:gd name="T7" fmla="*/ 2147483647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04"/>
                <a:gd name="T13" fmla="*/ 0 h 240"/>
                <a:gd name="T14" fmla="*/ 2304 w 2304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04" h="240">
                  <a:moveTo>
                    <a:pt x="0" y="0"/>
                  </a:moveTo>
                  <a:cubicBezTo>
                    <a:pt x="204" y="76"/>
                    <a:pt x="408" y="152"/>
                    <a:pt x="720" y="192"/>
                  </a:cubicBezTo>
                  <a:cubicBezTo>
                    <a:pt x="1032" y="232"/>
                    <a:pt x="1608" y="240"/>
                    <a:pt x="1872" y="240"/>
                  </a:cubicBezTo>
                  <a:cubicBezTo>
                    <a:pt x="2136" y="240"/>
                    <a:pt x="2220" y="216"/>
                    <a:pt x="2304" y="192"/>
                  </a:cubicBezTo>
                </a:path>
              </a:pathLst>
            </a:custGeom>
            <a:noFill/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Group 90"/>
          <p:cNvGrpSpPr>
            <a:grpSpLocks/>
          </p:cNvGrpSpPr>
          <p:nvPr/>
        </p:nvGrpSpPr>
        <p:grpSpPr bwMode="auto">
          <a:xfrm>
            <a:off x="5981700" y="2189163"/>
            <a:ext cx="723900" cy="4419600"/>
            <a:chOff x="5981700" y="2189187"/>
            <a:chExt cx="723900" cy="4419600"/>
          </a:xfrm>
        </p:grpSpPr>
        <p:sp>
          <p:nvSpPr>
            <p:cNvPr id="31777" name="Oval 78"/>
            <p:cNvSpPr>
              <a:spLocks noChangeArrowheads="1"/>
            </p:cNvSpPr>
            <p:nvPr/>
          </p:nvSpPr>
          <p:spPr bwMode="auto">
            <a:xfrm>
              <a:off x="6172200" y="2189187"/>
              <a:ext cx="533400" cy="1905000"/>
            </a:xfrm>
            <a:prstGeom prst="ellipse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IQ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78" name="Oval 79"/>
            <p:cNvSpPr>
              <a:spLocks noChangeArrowheads="1"/>
            </p:cNvSpPr>
            <p:nvPr/>
          </p:nvSpPr>
          <p:spPr bwMode="auto">
            <a:xfrm>
              <a:off x="6172200" y="4703787"/>
              <a:ext cx="533400" cy="1905000"/>
            </a:xfrm>
            <a:prstGeom prst="ellipse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IQ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79" name="Freeform 81"/>
            <p:cNvSpPr>
              <a:spLocks/>
            </p:cNvSpPr>
            <p:nvPr/>
          </p:nvSpPr>
          <p:spPr bwMode="auto">
            <a:xfrm>
              <a:off x="5981700" y="3789387"/>
              <a:ext cx="266700" cy="1066800"/>
            </a:xfrm>
            <a:custGeom>
              <a:avLst/>
              <a:gdLst>
                <a:gd name="T0" fmla="*/ 2147483647 w 168"/>
                <a:gd name="T1" fmla="*/ 0 h 672"/>
                <a:gd name="T2" fmla="*/ 2147483647 w 168"/>
                <a:gd name="T3" fmla="*/ 2147483647 h 672"/>
                <a:gd name="T4" fmla="*/ 2147483647 w 168"/>
                <a:gd name="T5" fmla="*/ 2147483647 h 672"/>
                <a:gd name="T6" fmla="*/ 2147483647 w 168"/>
                <a:gd name="T7" fmla="*/ 2147483647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8"/>
                <a:gd name="T13" fmla="*/ 0 h 672"/>
                <a:gd name="T14" fmla="*/ 168 w 168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8" h="672">
                  <a:moveTo>
                    <a:pt x="168" y="0"/>
                  </a:moveTo>
                  <a:cubicBezTo>
                    <a:pt x="108" y="64"/>
                    <a:pt x="48" y="128"/>
                    <a:pt x="24" y="192"/>
                  </a:cubicBezTo>
                  <a:cubicBezTo>
                    <a:pt x="0" y="256"/>
                    <a:pt x="0" y="304"/>
                    <a:pt x="24" y="384"/>
                  </a:cubicBezTo>
                  <a:cubicBezTo>
                    <a:pt x="48" y="464"/>
                    <a:pt x="108" y="568"/>
                    <a:pt x="168" y="672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" name="Group 92"/>
          <p:cNvGrpSpPr>
            <a:grpSpLocks/>
          </p:cNvGrpSpPr>
          <p:nvPr/>
        </p:nvGrpSpPr>
        <p:grpSpPr bwMode="auto">
          <a:xfrm>
            <a:off x="1371600" y="2722563"/>
            <a:ext cx="4724400" cy="2971800"/>
            <a:chOff x="1371600" y="2722587"/>
            <a:chExt cx="4724400" cy="2971800"/>
          </a:xfrm>
        </p:grpSpPr>
        <p:sp>
          <p:nvSpPr>
            <p:cNvPr id="31768" name="Oval 74"/>
            <p:cNvSpPr>
              <a:spLocks noChangeArrowheads="1"/>
            </p:cNvSpPr>
            <p:nvPr/>
          </p:nvSpPr>
          <p:spPr bwMode="auto">
            <a:xfrm>
              <a:off x="5638800" y="5237187"/>
              <a:ext cx="457200" cy="457200"/>
            </a:xfrm>
            <a:prstGeom prst="ellipse">
              <a:avLst/>
            </a:prstGeom>
            <a:noFill/>
            <a:ln w="38100">
              <a:solidFill>
                <a:srgbClr val="000066"/>
              </a:solidFill>
              <a:prstDash val="sys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IQ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1769" name="Group 89"/>
            <p:cNvGrpSpPr>
              <a:grpSpLocks/>
            </p:cNvGrpSpPr>
            <p:nvPr/>
          </p:nvGrpSpPr>
          <p:grpSpPr bwMode="auto">
            <a:xfrm>
              <a:off x="1371600" y="2722587"/>
              <a:ext cx="4724400" cy="2971800"/>
              <a:chOff x="1371600" y="2722587"/>
              <a:chExt cx="4724400" cy="2971800"/>
            </a:xfrm>
          </p:grpSpPr>
          <p:sp>
            <p:nvSpPr>
              <p:cNvPr id="31770" name="Oval 72"/>
              <p:cNvSpPr>
                <a:spLocks noChangeArrowheads="1"/>
              </p:cNvSpPr>
              <p:nvPr/>
            </p:nvSpPr>
            <p:spPr bwMode="auto">
              <a:xfrm>
                <a:off x="1371600" y="2722587"/>
                <a:ext cx="457200" cy="457200"/>
              </a:xfrm>
              <a:prstGeom prst="ellipse">
                <a:avLst/>
              </a:prstGeom>
              <a:noFill/>
              <a:ln w="38100">
                <a:solidFill>
                  <a:srgbClr val="000066"/>
                </a:solidFill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IQ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771" name="Oval 73"/>
              <p:cNvSpPr>
                <a:spLocks noChangeArrowheads="1"/>
              </p:cNvSpPr>
              <p:nvPr/>
            </p:nvSpPr>
            <p:spPr bwMode="auto">
              <a:xfrm>
                <a:off x="5638800" y="2722587"/>
                <a:ext cx="457200" cy="457200"/>
              </a:xfrm>
              <a:prstGeom prst="ellipse">
                <a:avLst/>
              </a:prstGeom>
              <a:noFill/>
              <a:ln w="38100">
                <a:solidFill>
                  <a:srgbClr val="000066"/>
                </a:solidFill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IQ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772" name="Oval 75"/>
              <p:cNvSpPr>
                <a:spLocks noChangeArrowheads="1"/>
              </p:cNvSpPr>
              <p:nvPr/>
            </p:nvSpPr>
            <p:spPr bwMode="auto">
              <a:xfrm>
                <a:off x="1371600" y="5237187"/>
                <a:ext cx="457200" cy="457200"/>
              </a:xfrm>
              <a:prstGeom prst="ellipse">
                <a:avLst/>
              </a:prstGeom>
              <a:noFill/>
              <a:ln w="38100">
                <a:solidFill>
                  <a:srgbClr val="000066"/>
                </a:solidFill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IQ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773" name="Line 83"/>
              <p:cNvSpPr>
                <a:spLocks noChangeShapeType="1"/>
              </p:cNvSpPr>
              <p:nvPr/>
            </p:nvSpPr>
            <p:spPr bwMode="auto">
              <a:xfrm>
                <a:off x="1828800" y="5465787"/>
                <a:ext cx="3810000" cy="0"/>
              </a:xfrm>
              <a:prstGeom prst="line">
                <a:avLst/>
              </a:prstGeom>
              <a:noFill/>
              <a:ln w="381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774" name="Line 84"/>
              <p:cNvSpPr>
                <a:spLocks noChangeShapeType="1"/>
              </p:cNvSpPr>
              <p:nvPr/>
            </p:nvSpPr>
            <p:spPr bwMode="auto">
              <a:xfrm flipV="1">
                <a:off x="5867400" y="3179787"/>
                <a:ext cx="0" cy="2057400"/>
              </a:xfrm>
              <a:prstGeom prst="line">
                <a:avLst/>
              </a:prstGeom>
              <a:noFill/>
              <a:ln w="381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775" name="Line 85"/>
              <p:cNvSpPr>
                <a:spLocks noChangeShapeType="1"/>
              </p:cNvSpPr>
              <p:nvPr/>
            </p:nvSpPr>
            <p:spPr bwMode="auto">
              <a:xfrm>
                <a:off x="1828800" y="2851175"/>
                <a:ext cx="3810000" cy="0"/>
              </a:xfrm>
              <a:prstGeom prst="line">
                <a:avLst/>
              </a:prstGeom>
              <a:noFill/>
              <a:ln w="381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31776" name="Line 86"/>
              <p:cNvSpPr>
                <a:spLocks noChangeShapeType="1"/>
              </p:cNvSpPr>
              <p:nvPr/>
            </p:nvSpPr>
            <p:spPr bwMode="auto">
              <a:xfrm flipV="1">
                <a:off x="1600200" y="3179787"/>
                <a:ext cx="0" cy="2057400"/>
              </a:xfrm>
              <a:prstGeom prst="line">
                <a:avLst/>
              </a:prstGeom>
              <a:noFill/>
              <a:ln w="381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</p:grpSp>
      </p:grpSp>
      <p:sp>
        <p:nvSpPr>
          <p:cNvPr id="31761" name="Text Box 50"/>
          <p:cNvSpPr txBox="1">
            <a:spLocks noChangeArrowheads="1"/>
          </p:cNvSpPr>
          <p:nvPr/>
        </p:nvSpPr>
        <p:spPr bwMode="auto">
          <a:xfrm>
            <a:off x="1270000" y="4356100"/>
            <a:ext cx="6350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00</a:t>
            </a:r>
          </a:p>
          <a:p>
            <a:pPr algn="ctr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2" name="Text Box 50"/>
          <p:cNvSpPr txBox="1">
            <a:spLocks noChangeArrowheads="1"/>
          </p:cNvSpPr>
          <p:nvPr/>
        </p:nvSpPr>
        <p:spPr bwMode="auto">
          <a:xfrm>
            <a:off x="3181350" y="4351338"/>
            <a:ext cx="18415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Oval 72"/>
          <p:cNvSpPr>
            <a:spLocks noChangeArrowheads="1"/>
          </p:cNvSpPr>
          <p:nvPr/>
        </p:nvSpPr>
        <p:spPr bwMode="auto">
          <a:xfrm>
            <a:off x="3071813" y="4786313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ar-IQ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Oval 72"/>
          <p:cNvSpPr>
            <a:spLocks noChangeArrowheads="1"/>
          </p:cNvSpPr>
          <p:nvPr/>
        </p:nvSpPr>
        <p:spPr bwMode="auto">
          <a:xfrm>
            <a:off x="7358063" y="2286000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ar-IQ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6" name="Curved Connector 85"/>
          <p:cNvCxnSpPr>
            <a:stCxn id="84" idx="3"/>
            <a:endCxn id="82" idx="0"/>
          </p:cNvCxnSpPr>
          <p:nvPr/>
        </p:nvCxnSpPr>
        <p:spPr>
          <a:xfrm rot="5400000">
            <a:off x="4307682" y="1669256"/>
            <a:ext cx="2109788" cy="4124325"/>
          </a:xfrm>
          <a:prstGeom prst="curvedConnector3">
            <a:avLst>
              <a:gd name="adj1" fmla="val 50000"/>
            </a:avLst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&quot;No&quot; Symbol 86"/>
          <p:cNvSpPr/>
          <p:nvPr/>
        </p:nvSpPr>
        <p:spPr>
          <a:xfrm>
            <a:off x="4214813" y="3429000"/>
            <a:ext cx="571500" cy="642938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IQ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857250" y="823913"/>
            <a:ext cx="7929563" cy="4619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ko-KR" sz="2400" baseline="-25000" dirty="0"/>
              <a:t>F(V,W,X,Y,Z)=∑m(4,10,11,14,15,17,20</a:t>
            </a:r>
            <a:r>
              <a:rPr lang="en-US" altLang="ko-KR" sz="2400" baseline="-25000" dirty="0" smtClean="0"/>
              <a:t>,,21,25,26,27,29,30,31,36,49,52,53,57,61</a:t>
            </a:r>
            <a:r>
              <a:rPr lang="en-US" altLang="ko-KR" sz="2400" baseline="-25000" dirty="0"/>
              <a:t>)</a:t>
            </a:r>
            <a:endParaRPr lang="ar-IQ" sz="24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82" grpId="0" animBg="1"/>
      <p:bldP spid="84" grpId="0" animBg="1"/>
      <p:bldP spid="87" grpId="0" animBg="1"/>
      <p:bldP spid="8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214313"/>
            <a:ext cx="8162925" cy="857250"/>
          </a:xfrm>
        </p:spPr>
        <p:txBody>
          <a:bodyPr/>
          <a:lstStyle/>
          <a:p>
            <a:pPr rtl="0">
              <a:lnSpc>
                <a:spcPct val="85000"/>
              </a:lnSpc>
            </a:pPr>
            <a:r>
              <a:rPr lang="en-US" sz="3600" smtClean="0">
                <a:cs typeface="Arial" pitchFamily="34" charset="0"/>
              </a:rPr>
              <a:t>Example 2:   (Continue)</a:t>
            </a:r>
            <a:br>
              <a:rPr lang="en-US" sz="3600" smtClean="0">
                <a:cs typeface="Arial" pitchFamily="34" charset="0"/>
              </a:rPr>
            </a:br>
            <a:endParaRPr lang="en-US" altLang="ko-KR" sz="3600" baseline="-25000" smtClean="0">
              <a:cs typeface="돋움"/>
            </a:endParaRPr>
          </a:p>
        </p:txBody>
      </p:sp>
      <p:sp>
        <p:nvSpPr>
          <p:cNvPr id="83" name="Slide Number Placeholder 82"/>
          <p:cNvSpPr>
            <a:spLocks noGrp="1"/>
          </p:cNvSpPr>
          <p:nvPr>
            <p:ph type="sldNum" sz="quarter" idx="12"/>
          </p:nvPr>
        </p:nvSpPr>
        <p:spPr>
          <a:xfrm>
            <a:off x="7924800" y="6357938"/>
            <a:ext cx="762000" cy="365125"/>
          </a:xfrm>
        </p:spPr>
        <p:txBody>
          <a:bodyPr/>
          <a:lstStyle/>
          <a:p>
            <a:pPr>
              <a:defRPr/>
            </a:pPr>
            <a:fld id="{707E578F-4E18-46C3-9DE2-B87BB0248926}" type="slidenum">
              <a:rPr lang="ar-IQ"/>
              <a:pPr>
                <a:defRPr/>
              </a:pPr>
              <a:t>17</a:t>
            </a:fld>
            <a:endParaRPr lang="ar-IQ"/>
          </a:p>
        </p:txBody>
      </p:sp>
      <p:sp>
        <p:nvSpPr>
          <p:cNvPr id="5124" name="Text Box 9"/>
          <p:cNvSpPr txBox="1">
            <a:spLocks noChangeArrowheads="1"/>
          </p:cNvSpPr>
          <p:nvPr/>
        </p:nvSpPr>
        <p:spPr bwMode="auto">
          <a:xfrm>
            <a:off x="239713" y="1427163"/>
            <a:ext cx="1216025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       EF</a:t>
            </a:r>
          </a:p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CD  </a:t>
            </a:r>
          </a:p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00</a:t>
            </a:r>
          </a:p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01</a:t>
            </a:r>
          </a:p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grpSp>
        <p:nvGrpSpPr>
          <p:cNvPr id="5125" name="Group 22"/>
          <p:cNvGrpSpPr>
            <a:grpSpLocks/>
          </p:cNvGrpSpPr>
          <p:nvPr/>
        </p:nvGrpSpPr>
        <p:grpSpPr bwMode="auto">
          <a:xfrm>
            <a:off x="863600" y="1731963"/>
            <a:ext cx="2819400" cy="2341562"/>
            <a:chOff x="544" y="1128"/>
            <a:chExt cx="1776" cy="1475"/>
          </a:xfrm>
        </p:grpSpPr>
        <p:sp>
          <p:nvSpPr>
            <p:cNvPr id="5191" name="Text Box 5"/>
            <p:cNvSpPr txBox="1">
              <a:spLocks noChangeArrowheads="1"/>
            </p:cNvSpPr>
            <p:nvPr/>
          </p:nvSpPr>
          <p:spPr bwMode="auto">
            <a:xfrm>
              <a:off x="816" y="1192"/>
              <a:ext cx="400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00</a:t>
              </a: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92" name="Text Box 6"/>
            <p:cNvSpPr txBox="1">
              <a:spLocks noChangeArrowheads="1"/>
            </p:cNvSpPr>
            <p:nvPr/>
          </p:nvSpPr>
          <p:spPr bwMode="auto">
            <a:xfrm>
              <a:off x="1200" y="1200"/>
              <a:ext cx="400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01</a:t>
              </a: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93" name="Text Box 7"/>
            <p:cNvSpPr txBox="1">
              <a:spLocks noChangeArrowheads="1"/>
            </p:cNvSpPr>
            <p:nvPr/>
          </p:nvSpPr>
          <p:spPr bwMode="auto">
            <a:xfrm>
              <a:off x="1536" y="1192"/>
              <a:ext cx="400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11</a:t>
              </a: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5194" name="Text Box 8"/>
            <p:cNvSpPr txBox="1">
              <a:spLocks noChangeArrowheads="1"/>
            </p:cNvSpPr>
            <p:nvPr/>
          </p:nvSpPr>
          <p:spPr bwMode="auto">
            <a:xfrm>
              <a:off x="1920" y="1200"/>
              <a:ext cx="400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</a:t>
              </a: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5195" name="Rectangle 14"/>
            <p:cNvSpPr>
              <a:spLocks noChangeArrowheads="1"/>
            </p:cNvSpPr>
            <p:nvPr/>
          </p:nvSpPr>
          <p:spPr bwMode="auto">
            <a:xfrm>
              <a:off x="816" y="1472"/>
              <a:ext cx="1480" cy="10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IQ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96" name="Line 15"/>
            <p:cNvSpPr>
              <a:spLocks noChangeShapeType="1"/>
            </p:cNvSpPr>
            <p:nvPr/>
          </p:nvSpPr>
          <p:spPr bwMode="auto">
            <a:xfrm flipH="1" flipV="1">
              <a:off x="544" y="1128"/>
              <a:ext cx="28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5197" name="Line 16"/>
            <p:cNvSpPr>
              <a:spLocks noChangeShapeType="1"/>
            </p:cNvSpPr>
            <p:nvPr/>
          </p:nvSpPr>
          <p:spPr bwMode="auto">
            <a:xfrm>
              <a:off x="1200" y="1472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5198" name="Line 17"/>
            <p:cNvSpPr>
              <a:spLocks noChangeShapeType="1"/>
            </p:cNvSpPr>
            <p:nvPr/>
          </p:nvSpPr>
          <p:spPr bwMode="auto">
            <a:xfrm>
              <a:off x="1584" y="1472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5199" name="Line 18"/>
            <p:cNvSpPr>
              <a:spLocks noChangeShapeType="1"/>
            </p:cNvSpPr>
            <p:nvPr/>
          </p:nvSpPr>
          <p:spPr bwMode="auto">
            <a:xfrm>
              <a:off x="1920" y="1472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5200" name="Line 19"/>
            <p:cNvSpPr>
              <a:spLocks noChangeShapeType="1"/>
            </p:cNvSpPr>
            <p:nvPr/>
          </p:nvSpPr>
          <p:spPr bwMode="auto">
            <a:xfrm>
              <a:off x="816" y="1776"/>
              <a:ext cx="14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5201" name="Line 20"/>
            <p:cNvSpPr>
              <a:spLocks noChangeShapeType="1"/>
            </p:cNvSpPr>
            <p:nvPr/>
          </p:nvSpPr>
          <p:spPr bwMode="auto">
            <a:xfrm>
              <a:off x="816" y="2016"/>
              <a:ext cx="14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5202" name="Line 21"/>
            <p:cNvSpPr>
              <a:spLocks noChangeShapeType="1"/>
            </p:cNvSpPr>
            <p:nvPr/>
          </p:nvSpPr>
          <p:spPr bwMode="auto">
            <a:xfrm>
              <a:off x="816" y="2304"/>
              <a:ext cx="14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</p:grpSp>
      <p:grpSp>
        <p:nvGrpSpPr>
          <p:cNvPr id="5126" name="Group 66"/>
          <p:cNvGrpSpPr>
            <a:grpSpLocks/>
          </p:cNvGrpSpPr>
          <p:nvPr/>
        </p:nvGrpSpPr>
        <p:grpSpPr bwMode="auto">
          <a:xfrm>
            <a:off x="228600" y="4017963"/>
            <a:ext cx="3429000" cy="2678112"/>
            <a:chOff x="144" y="2552"/>
            <a:chExt cx="2160" cy="1687"/>
          </a:xfrm>
        </p:grpSpPr>
        <p:grpSp>
          <p:nvGrpSpPr>
            <p:cNvPr id="5178" name="Group 49"/>
            <p:cNvGrpSpPr>
              <a:grpSpLocks/>
            </p:cNvGrpSpPr>
            <p:nvPr/>
          </p:nvGrpSpPr>
          <p:grpSpPr bwMode="auto">
            <a:xfrm>
              <a:off x="528" y="2701"/>
              <a:ext cx="1776" cy="1475"/>
              <a:chOff x="544" y="1128"/>
              <a:chExt cx="1776" cy="1475"/>
            </a:xfrm>
          </p:grpSpPr>
          <p:sp>
            <p:nvSpPr>
              <p:cNvPr id="5180" name="Text Box 51"/>
              <p:cNvSpPr txBox="1">
                <a:spLocks noChangeArrowheads="1"/>
              </p:cNvSpPr>
              <p:nvPr/>
            </p:nvSpPr>
            <p:spPr bwMode="auto">
              <a:xfrm>
                <a:off x="1200" y="1200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01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81" name="Text Box 52"/>
              <p:cNvSpPr txBox="1">
                <a:spLocks noChangeArrowheads="1"/>
              </p:cNvSpPr>
              <p:nvPr/>
            </p:nvSpPr>
            <p:spPr bwMode="auto">
              <a:xfrm>
                <a:off x="1536" y="1192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11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82" name="Text Box 53"/>
              <p:cNvSpPr txBox="1">
                <a:spLocks noChangeArrowheads="1"/>
              </p:cNvSpPr>
              <p:nvPr/>
            </p:nvSpPr>
            <p:spPr bwMode="auto">
              <a:xfrm>
                <a:off x="1920" y="1200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83" name="Rectangle 54"/>
              <p:cNvSpPr>
                <a:spLocks noChangeArrowheads="1"/>
              </p:cNvSpPr>
              <p:nvPr/>
            </p:nvSpPr>
            <p:spPr bwMode="auto">
              <a:xfrm>
                <a:off x="816" y="1472"/>
                <a:ext cx="1480" cy="108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IQ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84" name="Line 55"/>
              <p:cNvSpPr>
                <a:spLocks noChangeShapeType="1"/>
              </p:cNvSpPr>
              <p:nvPr/>
            </p:nvSpPr>
            <p:spPr bwMode="auto">
              <a:xfrm flipH="1" flipV="1">
                <a:off x="544" y="1128"/>
                <a:ext cx="280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5185" name="Line 56"/>
              <p:cNvSpPr>
                <a:spLocks noChangeShapeType="1"/>
              </p:cNvSpPr>
              <p:nvPr/>
            </p:nvSpPr>
            <p:spPr bwMode="auto">
              <a:xfrm>
                <a:off x="1200" y="1472"/>
                <a:ext cx="0" cy="1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5186" name="Line 57"/>
              <p:cNvSpPr>
                <a:spLocks noChangeShapeType="1"/>
              </p:cNvSpPr>
              <p:nvPr/>
            </p:nvSpPr>
            <p:spPr bwMode="auto">
              <a:xfrm>
                <a:off x="1584" y="1472"/>
                <a:ext cx="0" cy="1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5187" name="Line 58"/>
              <p:cNvSpPr>
                <a:spLocks noChangeShapeType="1"/>
              </p:cNvSpPr>
              <p:nvPr/>
            </p:nvSpPr>
            <p:spPr bwMode="auto">
              <a:xfrm>
                <a:off x="1920" y="1472"/>
                <a:ext cx="0" cy="1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5188" name="Line 59"/>
              <p:cNvSpPr>
                <a:spLocks noChangeShapeType="1"/>
              </p:cNvSpPr>
              <p:nvPr/>
            </p:nvSpPr>
            <p:spPr bwMode="auto">
              <a:xfrm>
                <a:off x="816" y="1776"/>
                <a:ext cx="14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5189" name="Line 60"/>
              <p:cNvSpPr>
                <a:spLocks noChangeShapeType="1"/>
              </p:cNvSpPr>
              <p:nvPr/>
            </p:nvSpPr>
            <p:spPr bwMode="auto">
              <a:xfrm>
                <a:off x="816" y="2016"/>
                <a:ext cx="14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5190" name="Line 61"/>
              <p:cNvSpPr>
                <a:spLocks noChangeShapeType="1"/>
              </p:cNvSpPr>
              <p:nvPr/>
            </p:nvSpPr>
            <p:spPr bwMode="auto">
              <a:xfrm>
                <a:off x="816" y="2304"/>
                <a:ext cx="14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</p:grpSp>
        <p:sp>
          <p:nvSpPr>
            <p:cNvPr id="5179" name="Text Box 62"/>
            <p:cNvSpPr txBox="1">
              <a:spLocks noChangeArrowheads="1"/>
            </p:cNvSpPr>
            <p:nvPr/>
          </p:nvSpPr>
          <p:spPr bwMode="auto">
            <a:xfrm>
              <a:off x="144" y="2552"/>
              <a:ext cx="766" cy="1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      EF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CD  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00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01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11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</p:grpSp>
      <p:grpSp>
        <p:nvGrpSpPr>
          <p:cNvPr id="5127" name="Group 67"/>
          <p:cNvGrpSpPr>
            <a:grpSpLocks/>
          </p:cNvGrpSpPr>
          <p:nvPr/>
        </p:nvGrpSpPr>
        <p:grpSpPr bwMode="auto">
          <a:xfrm>
            <a:off x="4394200" y="3954463"/>
            <a:ext cx="3530600" cy="2678112"/>
            <a:chOff x="2768" y="2496"/>
            <a:chExt cx="2224" cy="1687"/>
          </a:xfrm>
        </p:grpSpPr>
        <p:grpSp>
          <p:nvGrpSpPr>
            <p:cNvPr id="5164" name="Group 23"/>
            <p:cNvGrpSpPr>
              <a:grpSpLocks/>
            </p:cNvGrpSpPr>
            <p:nvPr/>
          </p:nvGrpSpPr>
          <p:grpSpPr bwMode="auto">
            <a:xfrm>
              <a:off x="3216" y="2688"/>
              <a:ext cx="1776" cy="1475"/>
              <a:chOff x="544" y="1128"/>
              <a:chExt cx="1776" cy="1475"/>
            </a:xfrm>
          </p:grpSpPr>
          <p:sp>
            <p:nvSpPr>
              <p:cNvPr id="5166" name="Text Box 24"/>
              <p:cNvSpPr txBox="1">
                <a:spLocks noChangeArrowheads="1"/>
              </p:cNvSpPr>
              <p:nvPr/>
            </p:nvSpPr>
            <p:spPr bwMode="auto">
              <a:xfrm>
                <a:off x="816" y="1192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00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67" name="Text Box 25"/>
              <p:cNvSpPr txBox="1">
                <a:spLocks noChangeArrowheads="1"/>
              </p:cNvSpPr>
              <p:nvPr/>
            </p:nvSpPr>
            <p:spPr bwMode="auto">
              <a:xfrm>
                <a:off x="1200" y="1200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01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5168" name="Text Box 26"/>
              <p:cNvSpPr txBox="1">
                <a:spLocks noChangeArrowheads="1"/>
              </p:cNvSpPr>
              <p:nvPr/>
            </p:nvSpPr>
            <p:spPr bwMode="auto">
              <a:xfrm>
                <a:off x="1536" y="1192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11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69" name="Text Box 27"/>
              <p:cNvSpPr txBox="1">
                <a:spLocks noChangeArrowheads="1"/>
              </p:cNvSpPr>
              <p:nvPr/>
            </p:nvSpPr>
            <p:spPr bwMode="auto">
              <a:xfrm>
                <a:off x="1920" y="1200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70" name="Rectangle 28"/>
              <p:cNvSpPr>
                <a:spLocks noChangeArrowheads="1"/>
              </p:cNvSpPr>
              <p:nvPr/>
            </p:nvSpPr>
            <p:spPr bwMode="auto">
              <a:xfrm>
                <a:off x="816" y="1472"/>
                <a:ext cx="1480" cy="108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IQ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71" name="Line 29"/>
              <p:cNvSpPr>
                <a:spLocks noChangeShapeType="1"/>
              </p:cNvSpPr>
              <p:nvPr/>
            </p:nvSpPr>
            <p:spPr bwMode="auto">
              <a:xfrm flipH="1" flipV="1">
                <a:off x="544" y="1128"/>
                <a:ext cx="280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5172" name="Line 30"/>
              <p:cNvSpPr>
                <a:spLocks noChangeShapeType="1"/>
              </p:cNvSpPr>
              <p:nvPr/>
            </p:nvSpPr>
            <p:spPr bwMode="auto">
              <a:xfrm>
                <a:off x="1200" y="1472"/>
                <a:ext cx="0" cy="1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5173" name="Line 31"/>
              <p:cNvSpPr>
                <a:spLocks noChangeShapeType="1"/>
              </p:cNvSpPr>
              <p:nvPr/>
            </p:nvSpPr>
            <p:spPr bwMode="auto">
              <a:xfrm>
                <a:off x="1584" y="1472"/>
                <a:ext cx="0" cy="1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5174" name="Line 32"/>
              <p:cNvSpPr>
                <a:spLocks noChangeShapeType="1"/>
              </p:cNvSpPr>
              <p:nvPr/>
            </p:nvSpPr>
            <p:spPr bwMode="auto">
              <a:xfrm>
                <a:off x="1920" y="1472"/>
                <a:ext cx="0" cy="1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5175" name="Line 33"/>
              <p:cNvSpPr>
                <a:spLocks noChangeShapeType="1"/>
              </p:cNvSpPr>
              <p:nvPr/>
            </p:nvSpPr>
            <p:spPr bwMode="auto">
              <a:xfrm>
                <a:off x="816" y="1776"/>
                <a:ext cx="14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5176" name="Line 34"/>
              <p:cNvSpPr>
                <a:spLocks noChangeShapeType="1"/>
              </p:cNvSpPr>
              <p:nvPr/>
            </p:nvSpPr>
            <p:spPr bwMode="auto">
              <a:xfrm>
                <a:off x="816" y="2016"/>
                <a:ext cx="14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5177" name="Line 35"/>
              <p:cNvSpPr>
                <a:spLocks noChangeShapeType="1"/>
              </p:cNvSpPr>
              <p:nvPr/>
            </p:nvSpPr>
            <p:spPr bwMode="auto">
              <a:xfrm>
                <a:off x="816" y="2304"/>
                <a:ext cx="14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</p:grpSp>
        <p:sp>
          <p:nvSpPr>
            <p:cNvPr id="5165" name="Text Box 63"/>
            <p:cNvSpPr txBox="1">
              <a:spLocks noChangeArrowheads="1"/>
            </p:cNvSpPr>
            <p:nvPr/>
          </p:nvSpPr>
          <p:spPr bwMode="auto">
            <a:xfrm>
              <a:off x="2768" y="2496"/>
              <a:ext cx="766" cy="1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      EF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CD  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00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01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11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</p:grpSp>
      <p:grpSp>
        <p:nvGrpSpPr>
          <p:cNvPr id="5128" name="Group 65"/>
          <p:cNvGrpSpPr>
            <a:grpSpLocks/>
          </p:cNvGrpSpPr>
          <p:nvPr/>
        </p:nvGrpSpPr>
        <p:grpSpPr bwMode="auto">
          <a:xfrm>
            <a:off x="4419600" y="1503363"/>
            <a:ext cx="3479800" cy="2678112"/>
            <a:chOff x="2784" y="968"/>
            <a:chExt cx="2192" cy="1687"/>
          </a:xfrm>
        </p:grpSpPr>
        <p:grpSp>
          <p:nvGrpSpPr>
            <p:cNvPr id="5150" name="Group 36"/>
            <p:cNvGrpSpPr>
              <a:grpSpLocks/>
            </p:cNvGrpSpPr>
            <p:nvPr/>
          </p:nvGrpSpPr>
          <p:grpSpPr bwMode="auto">
            <a:xfrm>
              <a:off x="3216" y="1117"/>
              <a:ext cx="1760" cy="1487"/>
              <a:chOff x="544" y="1128"/>
              <a:chExt cx="1760" cy="1487"/>
            </a:xfrm>
          </p:grpSpPr>
          <p:sp>
            <p:nvSpPr>
              <p:cNvPr id="5152" name="Text Box 37"/>
              <p:cNvSpPr txBox="1">
                <a:spLocks noChangeArrowheads="1"/>
              </p:cNvSpPr>
              <p:nvPr/>
            </p:nvSpPr>
            <p:spPr bwMode="auto">
              <a:xfrm>
                <a:off x="816" y="1192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00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53" name="Text Box 38"/>
              <p:cNvSpPr txBox="1">
                <a:spLocks noChangeArrowheads="1"/>
              </p:cNvSpPr>
              <p:nvPr/>
            </p:nvSpPr>
            <p:spPr bwMode="auto">
              <a:xfrm>
                <a:off x="1200" y="1200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01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5154" name="Text Box 39"/>
              <p:cNvSpPr txBox="1">
                <a:spLocks noChangeArrowheads="1"/>
              </p:cNvSpPr>
              <p:nvPr/>
            </p:nvSpPr>
            <p:spPr bwMode="auto">
              <a:xfrm>
                <a:off x="1536" y="1192"/>
                <a:ext cx="400" cy="1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11</a:t>
                </a: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5155" name="Text Box 40"/>
              <p:cNvSpPr txBox="1">
                <a:spLocks noChangeArrowheads="1"/>
              </p:cNvSpPr>
              <p:nvPr/>
            </p:nvSpPr>
            <p:spPr bwMode="auto">
              <a:xfrm>
                <a:off x="1920" y="1200"/>
                <a:ext cx="343" cy="14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  <a:p>
                <a:pPr algn="ctr"/>
                <a:endParaRPr lang="en-US" sz="28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algn="ctr"/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5156" name="Rectangle 41"/>
              <p:cNvSpPr>
                <a:spLocks noChangeArrowheads="1"/>
              </p:cNvSpPr>
              <p:nvPr/>
            </p:nvSpPr>
            <p:spPr bwMode="auto">
              <a:xfrm>
                <a:off x="816" y="1472"/>
                <a:ext cx="1480" cy="108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IQ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57" name="Line 42"/>
              <p:cNvSpPr>
                <a:spLocks noChangeShapeType="1"/>
              </p:cNvSpPr>
              <p:nvPr/>
            </p:nvSpPr>
            <p:spPr bwMode="auto">
              <a:xfrm flipH="1" flipV="1">
                <a:off x="544" y="1128"/>
                <a:ext cx="280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5158" name="Line 43"/>
              <p:cNvSpPr>
                <a:spLocks noChangeShapeType="1"/>
              </p:cNvSpPr>
              <p:nvPr/>
            </p:nvSpPr>
            <p:spPr bwMode="auto">
              <a:xfrm>
                <a:off x="1200" y="1472"/>
                <a:ext cx="0" cy="1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5159" name="Line 44"/>
              <p:cNvSpPr>
                <a:spLocks noChangeShapeType="1"/>
              </p:cNvSpPr>
              <p:nvPr/>
            </p:nvSpPr>
            <p:spPr bwMode="auto">
              <a:xfrm>
                <a:off x="1584" y="1472"/>
                <a:ext cx="0" cy="1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5160" name="Line 45"/>
              <p:cNvSpPr>
                <a:spLocks noChangeShapeType="1"/>
              </p:cNvSpPr>
              <p:nvPr/>
            </p:nvSpPr>
            <p:spPr bwMode="auto">
              <a:xfrm>
                <a:off x="1920" y="1472"/>
                <a:ext cx="0" cy="1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5161" name="Line 46"/>
              <p:cNvSpPr>
                <a:spLocks noChangeShapeType="1"/>
              </p:cNvSpPr>
              <p:nvPr/>
            </p:nvSpPr>
            <p:spPr bwMode="auto">
              <a:xfrm>
                <a:off x="816" y="1776"/>
                <a:ext cx="14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5162" name="Line 47"/>
              <p:cNvSpPr>
                <a:spLocks noChangeShapeType="1"/>
              </p:cNvSpPr>
              <p:nvPr/>
            </p:nvSpPr>
            <p:spPr bwMode="auto">
              <a:xfrm>
                <a:off x="816" y="2016"/>
                <a:ext cx="14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  <p:sp>
            <p:nvSpPr>
              <p:cNvPr id="5163" name="Line 48"/>
              <p:cNvSpPr>
                <a:spLocks noChangeShapeType="1"/>
              </p:cNvSpPr>
              <p:nvPr/>
            </p:nvSpPr>
            <p:spPr bwMode="auto">
              <a:xfrm>
                <a:off x="816" y="2304"/>
                <a:ext cx="14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ar-IQ"/>
              </a:p>
            </p:txBody>
          </p:sp>
        </p:grpSp>
        <p:sp>
          <p:nvSpPr>
            <p:cNvPr id="5151" name="Text Box 64"/>
            <p:cNvSpPr txBox="1">
              <a:spLocks noChangeArrowheads="1"/>
            </p:cNvSpPr>
            <p:nvPr/>
          </p:nvSpPr>
          <p:spPr bwMode="auto">
            <a:xfrm>
              <a:off x="2784" y="968"/>
              <a:ext cx="833" cy="1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       EF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CD  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00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01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11</a:t>
              </a:r>
            </a:p>
            <a:p>
              <a:pPr algn="ctr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</p:grpSp>
      <p:sp>
        <p:nvSpPr>
          <p:cNvPr id="5129" name="Text Box 68"/>
          <p:cNvSpPr txBox="1">
            <a:spLocks noChangeArrowheads="1"/>
          </p:cNvSpPr>
          <p:nvPr/>
        </p:nvSpPr>
        <p:spPr bwMode="auto">
          <a:xfrm>
            <a:off x="6559550" y="4208463"/>
            <a:ext cx="863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AB = 11</a:t>
            </a:r>
          </a:p>
        </p:txBody>
      </p:sp>
      <p:sp>
        <p:nvSpPr>
          <p:cNvPr id="5130" name="Text Box 69"/>
          <p:cNvSpPr txBox="1">
            <a:spLocks noChangeArrowheads="1"/>
          </p:cNvSpPr>
          <p:nvPr/>
        </p:nvSpPr>
        <p:spPr bwMode="auto">
          <a:xfrm>
            <a:off x="2314575" y="4179888"/>
            <a:ext cx="917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AB = 10</a:t>
            </a:r>
          </a:p>
        </p:txBody>
      </p:sp>
      <p:sp>
        <p:nvSpPr>
          <p:cNvPr id="5131" name="Text Box 70"/>
          <p:cNvSpPr txBox="1">
            <a:spLocks noChangeArrowheads="1"/>
          </p:cNvSpPr>
          <p:nvPr/>
        </p:nvSpPr>
        <p:spPr bwMode="auto">
          <a:xfrm>
            <a:off x="6505575" y="1503363"/>
            <a:ext cx="917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AB = 01</a:t>
            </a:r>
          </a:p>
        </p:txBody>
      </p:sp>
      <p:sp>
        <p:nvSpPr>
          <p:cNvPr id="5132" name="Text Box 71"/>
          <p:cNvSpPr txBox="1">
            <a:spLocks noChangeArrowheads="1"/>
          </p:cNvSpPr>
          <p:nvPr/>
        </p:nvSpPr>
        <p:spPr bwMode="auto">
          <a:xfrm>
            <a:off x="2262188" y="1503363"/>
            <a:ext cx="9699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AB = 00</a:t>
            </a:r>
          </a:p>
        </p:txBody>
      </p:sp>
      <p:sp>
        <p:nvSpPr>
          <p:cNvPr id="5133" name="Oval 72"/>
          <p:cNvSpPr>
            <a:spLocks noChangeArrowheads="1"/>
          </p:cNvSpPr>
          <p:nvPr/>
        </p:nvSpPr>
        <p:spPr bwMode="auto">
          <a:xfrm>
            <a:off x="1371600" y="2722563"/>
            <a:ext cx="457200" cy="457200"/>
          </a:xfrm>
          <a:prstGeom prst="ellipse">
            <a:avLst/>
          </a:prstGeom>
          <a:noFill/>
          <a:ln w="38100">
            <a:solidFill>
              <a:srgbClr val="000066"/>
            </a:solidFill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endParaRPr lang="ar-IQ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4" name="Oval 73"/>
          <p:cNvSpPr>
            <a:spLocks noChangeArrowheads="1"/>
          </p:cNvSpPr>
          <p:nvPr/>
        </p:nvSpPr>
        <p:spPr bwMode="auto">
          <a:xfrm>
            <a:off x="5638800" y="2722563"/>
            <a:ext cx="457200" cy="457200"/>
          </a:xfrm>
          <a:prstGeom prst="ellipse">
            <a:avLst/>
          </a:prstGeom>
          <a:noFill/>
          <a:ln w="38100">
            <a:solidFill>
              <a:srgbClr val="000066"/>
            </a:solidFill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endParaRPr lang="ar-IQ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5" name="Oval 74"/>
          <p:cNvSpPr>
            <a:spLocks noChangeArrowheads="1"/>
          </p:cNvSpPr>
          <p:nvPr/>
        </p:nvSpPr>
        <p:spPr bwMode="auto">
          <a:xfrm>
            <a:off x="5638800" y="5237163"/>
            <a:ext cx="457200" cy="457200"/>
          </a:xfrm>
          <a:prstGeom prst="ellipse">
            <a:avLst/>
          </a:prstGeom>
          <a:noFill/>
          <a:ln w="38100">
            <a:solidFill>
              <a:srgbClr val="000066"/>
            </a:solidFill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endParaRPr lang="ar-IQ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6" name="Oval 75"/>
          <p:cNvSpPr>
            <a:spLocks noChangeArrowheads="1"/>
          </p:cNvSpPr>
          <p:nvPr/>
        </p:nvSpPr>
        <p:spPr bwMode="auto">
          <a:xfrm>
            <a:off x="1371600" y="5237163"/>
            <a:ext cx="457200" cy="457200"/>
          </a:xfrm>
          <a:prstGeom prst="ellipse">
            <a:avLst/>
          </a:prstGeom>
          <a:noFill/>
          <a:ln w="38100">
            <a:solidFill>
              <a:srgbClr val="000066"/>
            </a:solidFill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endParaRPr lang="ar-IQ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7" name="Oval 76"/>
          <p:cNvSpPr>
            <a:spLocks noChangeArrowheads="1"/>
          </p:cNvSpPr>
          <p:nvPr/>
        </p:nvSpPr>
        <p:spPr bwMode="auto">
          <a:xfrm>
            <a:off x="2362200" y="3103563"/>
            <a:ext cx="1447800" cy="990600"/>
          </a:xfrm>
          <a:prstGeom prst="ellipse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IQ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8" name="Oval 77"/>
          <p:cNvSpPr>
            <a:spLocks noChangeArrowheads="1"/>
          </p:cNvSpPr>
          <p:nvPr/>
        </p:nvSpPr>
        <p:spPr bwMode="auto">
          <a:xfrm>
            <a:off x="6629400" y="3103563"/>
            <a:ext cx="1447800" cy="990600"/>
          </a:xfrm>
          <a:prstGeom prst="ellipse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IQ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9" name="Oval 78"/>
          <p:cNvSpPr>
            <a:spLocks noChangeArrowheads="1"/>
          </p:cNvSpPr>
          <p:nvPr/>
        </p:nvSpPr>
        <p:spPr bwMode="auto">
          <a:xfrm>
            <a:off x="6172200" y="2189163"/>
            <a:ext cx="533400" cy="1905000"/>
          </a:xfrm>
          <a:prstGeom prst="ellipse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IQ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0" name="Oval 79"/>
          <p:cNvSpPr>
            <a:spLocks noChangeArrowheads="1"/>
          </p:cNvSpPr>
          <p:nvPr/>
        </p:nvSpPr>
        <p:spPr bwMode="auto">
          <a:xfrm>
            <a:off x="6172200" y="4703763"/>
            <a:ext cx="533400" cy="1905000"/>
          </a:xfrm>
          <a:prstGeom prst="ellipse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IQ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1" name="Freeform 80"/>
          <p:cNvSpPr>
            <a:spLocks/>
          </p:cNvSpPr>
          <p:nvPr/>
        </p:nvSpPr>
        <p:spPr bwMode="auto">
          <a:xfrm>
            <a:off x="3733800" y="3789363"/>
            <a:ext cx="3657600" cy="381000"/>
          </a:xfrm>
          <a:custGeom>
            <a:avLst/>
            <a:gdLst>
              <a:gd name="T0" fmla="*/ 0 w 2304"/>
              <a:gd name="T1" fmla="*/ 0 h 240"/>
              <a:gd name="T2" fmla="*/ 2147483647 w 2304"/>
              <a:gd name="T3" fmla="*/ 2147483647 h 240"/>
              <a:gd name="T4" fmla="*/ 2147483647 w 2304"/>
              <a:gd name="T5" fmla="*/ 2147483647 h 240"/>
              <a:gd name="T6" fmla="*/ 2147483647 w 2304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2304"/>
              <a:gd name="T13" fmla="*/ 0 h 240"/>
              <a:gd name="T14" fmla="*/ 2304 w 2304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04" h="240">
                <a:moveTo>
                  <a:pt x="0" y="0"/>
                </a:moveTo>
                <a:cubicBezTo>
                  <a:pt x="204" y="76"/>
                  <a:pt x="408" y="152"/>
                  <a:pt x="720" y="192"/>
                </a:cubicBezTo>
                <a:cubicBezTo>
                  <a:pt x="1032" y="232"/>
                  <a:pt x="1608" y="240"/>
                  <a:pt x="1872" y="240"/>
                </a:cubicBezTo>
                <a:cubicBezTo>
                  <a:pt x="2136" y="240"/>
                  <a:pt x="2220" y="216"/>
                  <a:pt x="2304" y="192"/>
                </a:cubicBezTo>
              </a:path>
            </a:pathLst>
          </a:custGeom>
          <a:noFill/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 wrap="none"/>
          <a:lstStyle/>
          <a:p>
            <a:endParaRPr lang="ar-IQ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2" name="Freeform 81"/>
          <p:cNvSpPr>
            <a:spLocks/>
          </p:cNvSpPr>
          <p:nvPr/>
        </p:nvSpPr>
        <p:spPr bwMode="auto">
          <a:xfrm>
            <a:off x="5981700" y="3789363"/>
            <a:ext cx="266700" cy="1066800"/>
          </a:xfrm>
          <a:custGeom>
            <a:avLst/>
            <a:gdLst>
              <a:gd name="T0" fmla="*/ 2147483647 w 168"/>
              <a:gd name="T1" fmla="*/ 0 h 672"/>
              <a:gd name="T2" fmla="*/ 2147483647 w 168"/>
              <a:gd name="T3" fmla="*/ 2147483647 h 672"/>
              <a:gd name="T4" fmla="*/ 2147483647 w 168"/>
              <a:gd name="T5" fmla="*/ 2147483647 h 672"/>
              <a:gd name="T6" fmla="*/ 2147483647 w 168"/>
              <a:gd name="T7" fmla="*/ 2147483647 h 672"/>
              <a:gd name="T8" fmla="*/ 0 60000 65536"/>
              <a:gd name="T9" fmla="*/ 0 60000 65536"/>
              <a:gd name="T10" fmla="*/ 0 60000 65536"/>
              <a:gd name="T11" fmla="*/ 0 60000 65536"/>
              <a:gd name="T12" fmla="*/ 0 w 168"/>
              <a:gd name="T13" fmla="*/ 0 h 672"/>
              <a:gd name="T14" fmla="*/ 168 w 168"/>
              <a:gd name="T15" fmla="*/ 672 h 6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8" h="672">
                <a:moveTo>
                  <a:pt x="168" y="0"/>
                </a:moveTo>
                <a:cubicBezTo>
                  <a:pt x="108" y="64"/>
                  <a:pt x="48" y="128"/>
                  <a:pt x="24" y="192"/>
                </a:cubicBezTo>
                <a:cubicBezTo>
                  <a:pt x="0" y="256"/>
                  <a:pt x="0" y="304"/>
                  <a:pt x="24" y="384"/>
                </a:cubicBezTo>
                <a:cubicBezTo>
                  <a:pt x="48" y="464"/>
                  <a:pt x="108" y="568"/>
                  <a:pt x="168" y="672"/>
                </a:cubicBezTo>
              </a:path>
            </a:pathLst>
          </a:cu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wrap="none"/>
          <a:lstStyle/>
          <a:p>
            <a:endParaRPr lang="ar-IQ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3" name="Line 83"/>
          <p:cNvSpPr>
            <a:spLocks noChangeShapeType="1"/>
          </p:cNvSpPr>
          <p:nvPr/>
        </p:nvSpPr>
        <p:spPr bwMode="auto">
          <a:xfrm>
            <a:off x="1828800" y="5465763"/>
            <a:ext cx="3810000" cy="0"/>
          </a:xfrm>
          <a:prstGeom prst="line">
            <a:avLst/>
          </a:prstGeom>
          <a:noFill/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 wrap="none"/>
          <a:lstStyle/>
          <a:p>
            <a:endParaRPr lang="ar-IQ"/>
          </a:p>
        </p:txBody>
      </p:sp>
      <p:sp>
        <p:nvSpPr>
          <p:cNvPr id="5144" name="Line 84"/>
          <p:cNvSpPr>
            <a:spLocks noChangeShapeType="1"/>
          </p:cNvSpPr>
          <p:nvPr/>
        </p:nvSpPr>
        <p:spPr bwMode="auto">
          <a:xfrm flipV="1">
            <a:off x="5867400" y="3179763"/>
            <a:ext cx="0" cy="2057400"/>
          </a:xfrm>
          <a:prstGeom prst="line">
            <a:avLst/>
          </a:prstGeom>
          <a:noFill/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 wrap="none"/>
          <a:lstStyle/>
          <a:p>
            <a:endParaRPr lang="ar-IQ"/>
          </a:p>
        </p:txBody>
      </p:sp>
      <p:sp>
        <p:nvSpPr>
          <p:cNvPr id="5145" name="Line 85"/>
          <p:cNvSpPr>
            <a:spLocks noChangeShapeType="1"/>
          </p:cNvSpPr>
          <p:nvPr/>
        </p:nvSpPr>
        <p:spPr bwMode="auto">
          <a:xfrm>
            <a:off x="1828800" y="2851150"/>
            <a:ext cx="3810000" cy="0"/>
          </a:xfrm>
          <a:prstGeom prst="line">
            <a:avLst/>
          </a:prstGeom>
          <a:noFill/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 wrap="none"/>
          <a:lstStyle/>
          <a:p>
            <a:endParaRPr lang="ar-IQ"/>
          </a:p>
        </p:txBody>
      </p:sp>
      <p:sp>
        <p:nvSpPr>
          <p:cNvPr id="5146" name="Line 86"/>
          <p:cNvSpPr>
            <a:spLocks noChangeShapeType="1"/>
          </p:cNvSpPr>
          <p:nvPr/>
        </p:nvSpPr>
        <p:spPr bwMode="auto">
          <a:xfrm flipV="1">
            <a:off x="1600200" y="3179763"/>
            <a:ext cx="0" cy="2057400"/>
          </a:xfrm>
          <a:prstGeom prst="line">
            <a:avLst/>
          </a:prstGeom>
          <a:noFill/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 wrap="none"/>
          <a:lstStyle/>
          <a:p>
            <a:endParaRPr lang="ar-IQ"/>
          </a:p>
        </p:txBody>
      </p:sp>
      <p:sp>
        <p:nvSpPr>
          <p:cNvPr id="5148" name="Text Box 50"/>
          <p:cNvSpPr txBox="1">
            <a:spLocks noChangeArrowheads="1"/>
          </p:cNvSpPr>
          <p:nvPr/>
        </p:nvSpPr>
        <p:spPr bwMode="auto">
          <a:xfrm>
            <a:off x="1270000" y="4356100"/>
            <a:ext cx="6350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00</a:t>
            </a:r>
          </a:p>
          <a:p>
            <a:pPr algn="ctr"/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9" name="Text Box 50"/>
          <p:cNvSpPr txBox="1">
            <a:spLocks noChangeArrowheads="1"/>
          </p:cNvSpPr>
          <p:nvPr/>
        </p:nvSpPr>
        <p:spPr bwMode="auto">
          <a:xfrm>
            <a:off x="3181350" y="4351338"/>
            <a:ext cx="18415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000125" y="857250"/>
          <a:ext cx="500697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Equation" r:id="rId4" imgW="2577960" imgH="241200" progId="Equation.3">
                  <p:embed/>
                </p:oleObj>
              </mc:Choice>
              <mc:Fallback>
                <p:oleObj name="Equation" r:id="rId4" imgW="257796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857250"/>
                        <a:ext cx="5006975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le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329613" cy="847725"/>
          </a:xfrm>
        </p:spPr>
        <p:txBody>
          <a:bodyPr/>
          <a:lstStyle/>
          <a:p>
            <a:r>
              <a:rPr lang="en-US" sz="4000" dirty="0" smtClean="0">
                <a:cs typeface="Arial" pitchFamily="34" charset="0"/>
              </a:rPr>
              <a:t>Multiple function minimization</a:t>
            </a:r>
            <a:endParaRPr lang="ar-IQ" sz="4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CE214-E107-4E0A-BEC4-41D809EE9F12}" type="slidenum">
              <a:rPr lang="ar-IQ" smtClean="0"/>
              <a:pPr>
                <a:defRPr/>
              </a:pPr>
              <a:t>18</a:t>
            </a:fld>
            <a:endParaRPr lang="ar-IQ" dirty="0"/>
          </a:p>
        </p:txBody>
      </p:sp>
      <p:grpSp>
        <p:nvGrpSpPr>
          <p:cNvPr id="6150" name="Group 78"/>
          <p:cNvGrpSpPr>
            <a:grpSpLocks/>
          </p:cNvGrpSpPr>
          <p:nvPr/>
        </p:nvGrpSpPr>
        <p:grpSpPr bwMode="auto">
          <a:xfrm>
            <a:off x="142875" y="2773349"/>
            <a:ext cx="4214813" cy="2400300"/>
            <a:chOff x="2481" y="1566"/>
            <a:chExt cx="2655" cy="1512"/>
          </a:xfrm>
        </p:grpSpPr>
        <p:sp>
          <p:nvSpPr>
            <p:cNvPr id="6202" name="Text Box 26"/>
            <p:cNvSpPr txBox="1">
              <a:spLocks noChangeArrowheads="1"/>
            </p:cNvSpPr>
            <p:nvPr/>
          </p:nvSpPr>
          <p:spPr bwMode="invGray">
            <a:xfrm>
              <a:off x="3455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6203" name="Text Box 27"/>
            <p:cNvSpPr txBox="1">
              <a:spLocks noChangeArrowheads="1"/>
            </p:cNvSpPr>
            <p:nvPr/>
          </p:nvSpPr>
          <p:spPr bwMode="invGray">
            <a:xfrm>
              <a:off x="3903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6204" name="Text Box 28"/>
            <p:cNvSpPr txBox="1">
              <a:spLocks noChangeArrowheads="1"/>
            </p:cNvSpPr>
            <p:nvPr/>
          </p:nvSpPr>
          <p:spPr bwMode="invGray">
            <a:xfrm>
              <a:off x="4351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6205" name="Text Box 29"/>
            <p:cNvSpPr txBox="1">
              <a:spLocks noChangeArrowheads="1"/>
            </p:cNvSpPr>
            <p:nvPr/>
          </p:nvSpPr>
          <p:spPr bwMode="invGray">
            <a:xfrm>
              <a:off x="4799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6206" name="Text Box 35"/>
            <p:cNvSpPr txBox="1">
              <a:spLocks noChangeArrowheads="1"/>
            </p:cNvSpPr>
            <p:nvPr/>
          </p:nvSpPr>
          <p:spPr bwMode="invGray">
            <a:xfrm>
              <a:off x="4799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6207" name="Text Box 36"/>
            <p:cNvSpPr txBox="1">
              <a:spLocks noChangeArrowheads="1"/>
            </p:cNvSpPr>
            <p:nvPr/>
          </p:nvSpPr>
          <p:spPr bwMode="invGray">
            <a:xfrm>
              <a:off x="3455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6208" name="Text Box 37"/>
            <p:cNvSpPr txBox="1">
              <a:spLocks noChangeArrowheads="1"/>
            </p:cNvSpPr>
            <p:nvPr/>
          </p:nvSpPr>
          <p:spPr bwMode="invGray">
            <a:xfrm>
              <a:off x="3911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6209" name="Text Box 38"/>
            <p:cNvSpPr txBox="1">
              <a:spLocks noChangeArrowheads="1"/>
            </p:cNvSpPr>
            <p:nvPr/>
          </p:nvSpPr>
          <p:spPr bwMode="invGray">
            <a:xfrm>
              <a:off x="4367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6210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6211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6212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6213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6214" name="Line 49"/>
            <p:cNvSpPr>
              <a:spLocks noChangeShapeType="1"/>
            </p:cNvSpPr>
            <p:nvPr/>
          </p:nvSpPr>
          <p:spPr bwMode="auto">
            <a:xfrm>
              <a:off x="4232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6215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6216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6217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6218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dirty="0"/>
                <a:t>00        01         11       10</a:t>
              </a:r>
            </a:p>
          </p:txBody>
        </p:sp>
        <p:sp>
          <p:nvSpPr>
            <p:cNvPr id="6219" name="Text Box 61"/>
            <p:cNvSpPr txBox="1">
              <a:spLocks noChangeArrowheads="1"/>
            </p:cNvSpPr>
            <p:nvPr/>
          </p:nvSpPr>
          <p:spPr bwMode="auto">
            <a:xfrm>
              <a:off x="2861" y="2089"/>
              <a:ext cx="408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/>
                <a:t>0</a:t>
              </a:r>
              <a:endParaRPr lang="en-US" dirty="0"/>
            </a:p>
            <a:p>
              <a:pPr>
                <a:spcBef>
                  <a:spcPct val="50000"/>
                </a:spcBef>
              </a:pPr>
              <a:endParaRPr lang="en-US" sz="1000" dirty="0"/>
            </a:p>
            <a:p>
              <a:pPr>
                <a:spcBef>
                  <a:spcPct val="50000"/>
                </a:spcBef>
              </a:pPr>
              <a:endParaRPr lang="en-US" sz="1000" dirty="0"/>
            </a:p>
            <a:p>
              <a:pPr>
                <a:spcBef>
                  <a:spcPct val="50000"/>
                </a:spcBef>
              </a:pPr>
              <a:r>
                <a:rPr lang="en-US" dirty="0" smtClean="0"/>
                <a:t>1</a:t>
              </a:r>
              <a:endParaRPr lang="en-US" dirty="0"/>
            </a:p>
            <a:p>
              <a:pPr>
                <a:spcBef>
                  <a:spcPct val="50000"/>
                </a:spcBef>
              </a:pPr>
              <a:endParaRPr lang="en-US" sz="1400" dirty="0"/>
            </a:p>
          </p:txBody>
        </p:sp>
        <p:sp>
          <p:nvSpPr>
            <p:cNvPr id="6220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6221" name="Text Box 76"/>
            <p:cNvSpPr txBox="1">
              <a:spLocks noChangeArrowheads="1"/>
            </p:cNvSpPr>
            <p:nvPr/>
          </p:nvSpPr>
          <p:spPr bwMode="auto">
            <a:xfrm>
              <a:off x="3016" y="1566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BC</a:t>
              </a:r>
            </a:p>
          </p:txBody>
        </p:sp>
        <p:sp>
          <p:nvSpPr>
            <p:cNvPr id="6222" name="Text Box 77"/>
            <p:cNvSpPr txBox="1">
              <a:spLocks noChangeArrowheads="1"/>
            </p:cNvSpPr>
            <p:nvPr/>
          </p:nvSpPr>
          <p:spPr bwMode="auto">
            <a:xfrm>
              <a:off x="2481" y="1748"/>
              <a:ext cx="67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F1=     A</a:t>
              </a:r>
            </a:p>
          </p:txBody>
        </p:sp>
      </p:grpSp>
      <p:grpSp>
        <p:nvGrpSpPr>
          <p:cNvPr id="6151" name="Group 78"/>
          <p:cNvGrpSpPr>
            <a:grpSpLocks/>
          </p:cNvGrpSpPr>
          <p:nvPr/>
        </p:nvGrpSpPr>
        <p:grpSpPr bwMode="auto">
          <a:xfrm>
            <a:off x="4714875" y="2773349"/>
            <a:ext cx="4143375" cy="2387600"/>
            <a:chOff x="2526" y="1566"/>
            <a:chExt cx="2610" cy="1504"/>
          </a:xfrm>
        </p:grpSpPr>
        <p:sp>
          <p:nvSpPr>
            <p:cNvPr id="6181" name="Text Box 26"/>
            <p:cNvSpPr txBox="1">
              <a:spLocks noChangeArrowheads="1"/>
            </p:cNvSpPr>
            <p:nvPr/>
          </p:nvSpPr>
          <p:spPr bwMode="invGray">
            <a:xfrm>
              <a:off x="3455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6182" name="Text Box 27"/>
            <p:cNvSpPr txBox="1">
              <a:spLocks noChangeArrowheads="1"/>
            </p:cNvSpPr>
            <p:nvPr/>
          </p:nvSpPr>
          <p:spPr bwMode="invGray">
            <a:xfrm>
              <a:off x="3903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6183" name="Text Box 28"/>
            <p:cNvSpPr txBox="1">
              <a:spLocks noChangeArrowheads="1"/>
            </p:cNvSpPr>
            <p:nvPr/>
          </p:nvSpPr>
          <p:spPr bwMode="invGray">
            <a:xfrm>
              <a:off x="4351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6184" name="Text Box 29"/>
            <p:cNvSpPr txBox="1">
              <a:spLocks noChangeArrowheads="1"/>
            </p:cNvSpPr>
            <p:nvPr/>
          </p:nvSpPr>
          <p:spPr bwMode="invGray">
            <a:xfrm>
              <a:off x="4799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6185" name="Text Box 35"/>
            <p:cNvSpPr txBox="1">
              <a:spLocks noChangeArrowheads="1"/>
            </p:cNvSpPr>
            <p:nvPr/>
          </p:nvSpPr>
          <p:spPr bwMode="invGray">
            <a:xfrm>
              <a:off x="4799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6186" name="Text Box 36"/>
            <p:cNvSpPr txBox="1">
              <a:spLocks noChangeArrowheads="1"/>
            </p:cNvSpPr>
            <p:nvPr/>
          </p:nvSpPr>
          <p:spPr bwMode="invGray">
            <a:xfrm>
              <a:off x="3455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6187" name="Text Box 37"/>
            <p:cNvSpPr txBox="1">
              <a:spLocks noChangeArrowheads="1"/>
            </p:cNvSpPr>
            <p:nvPr/>
          </p:nvSpPr>
          <p:spPr bwMode="invGray">
            <a:xfrm>
              <a:off x="3911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6188" name="Text Box 38"/>
            <p:cNvSpPr txBox="1">
              <a:spLocks noChangeArrowheads="1"/>
            </p:cNvSpPr>
            <p:nvPr/>
          </p:nvSpPr>
          <p:spPr bwMode="invGray">
            <a:xfrm>
              <a:off x="4367" y="2063"/>
              <a:ext cx="192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6189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6190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6191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6192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6193" name="Line 49"/>
            <p:cNvSpPr>
              <a:spLocks noChangeShapeType="1"/>
            </p:cNvSpPr>
            <p:nvPr/>
          </p:nvSpPr>
          <p:spPr bwMode="auto">
            <a:xfrm>
              <a:off x="4232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6194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6195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6196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6197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/>
                <a:t>00        01         11       10</a:t>
              </a:r>
            </a:p>
          </p:txBody>
        </p:sp>
        <p:sp>
          <p:nvSpPr>
            <p:cNvPr id="6198" name="Text Box 61"/>
            <p:cNvSpPr txBox="1">
              <a:spLocks noChangeArrowheads="1"/>
            </p:cNvSpPr>
            <p:nvPr/>
          </p:nvSpPr>
          <p:spPr bwMode="auto">
            <a:xfrm>
              <a:off x="2835" y="2081"/>
              <a:ext cx="408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/>
                <a:t>0</a:t>
              </a:r>
              <a:endParaRPr lang="en-US" dirty="0"/>
            </a:p>
            <a:p>
              <a:pPr>
                <a:spcBef>
                  <a:spcPct val="50000"/>
                </a:spcBef>
              </a:pPr>
              <a:endParaRPr lang="en-US" sz="1000" dirty="0"/>
            </a:p>
            <a:p>
              <a:pPr>
                <a:spcBef>
                  <a:spcPct val="50000"/>
                </a:spcBef>
              </a:pPr>
              <a:endParaRPr lang="en-US" sz="1000" dirty="0"/>
            </a:p>
            <a:p>
              <a:pPr>
                <a:spcBef>
                  <a:spcPct val="50000"/>
                </a:spcBef>
              </a:pPr>
              <a:r>
                <a:rPr lang="en-US" dirty="0" smtClean="0"/>
                <a:t>1</a:t>
              </a:r>
              <a:endParaRPr lang="en-US" dirty="0"/>
            </a:p>
            <a:p>
              <a:pPr>
                <a:spcBef>
                  <a:spcPct val="50000"/>
                </a:spcBef>
              </a:pPr>
              <a:endParaRPr lang="en-US" sz="1400" dirty="0"/>
            </a:p>
          </p:txBody>
        </p:sp>
        <p:sp>
          <p:nvSpPr>
            <p:cNvPr id="6199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6200" name="Text Box 76"/>
            <p:cNvSpPr txBox="1">
              <a:spLocks noChangeArrowheads="1"/>
            </p:cNvSpPr>
            <p:nvPr/>
          </p:nvSpPr>
          <p:spPr bwMode="auto">
            <a:xfrm>
              <a:off x="3016" y="1566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BC</a:t>
              </a:r>
            </a:p>
          </p:txBody>
        </p:sp>
        <p:sp>
          <p:nvSpPr>
            <p:cNvPr id="6201" name="Text Box 77"/>
            <p:cNvSpPr txBox="1">
              <a:spLocks noChangeArrowheads="1"/>
            </p:cNvSpPr>
            <p:nvPr/>
          </p:nvSpPr>
          <p:spPr bwMode="auto">
            <a:xfrm>
              <a:off x="2526" y="1748"/>
              <a:ext cx="62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F2=    A</a:t>
              </a:r>
            </a:p>
          </p:txBody>
        </p:sp>
      </p:grpSp>
      <p:sp>
        <p:nvSpPr>
          <p:cNvPr id="6152" name="Rectangle 71"/>
          <p:cNvSpPr>
            <a:spLocks noChangeArrowheads="1"/>
          </p:cNvSpPr>
          <p:nvPr/>
        </p:nvSpPr>
        <p:spPr bwMode="auto">
          <a:xfrm>
            <a:off x="565644" y="1571612"/>
            <a:ext cx="33634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ko-KR" sz="2000" dirty="0">
                <a:ea typeface="굴림"/>
                <a:cs typeface="굴림"/>
              </a:rPr>
              <a:t>F1(A,B,C) = </a:t>
            </a:r>
            <a:r>
              <a:rPr kumimoji="1" lang="el-GR" altLang="ko-KR" sz="2000" dirty="0">
                <a:cs typeface="바탕"/>
              </a:rPr>
              <a:t>Σ</a:t>
            </a:r>
            <a:r>
              <a:rPr kumimoji="1" lang="en-US" altLang="ko-KR" sz="2000" dirty="0" smtClean="0">
                <a:ea typeface="굴림"/>
                <a:cs typeface="굴림"/>
              </a:rPr>
              <a:t>m(0,1,2,4,6,). </a:t>
            </a:r>
            <a:endParaRPr kumimoji="1" lang="en-US" sz="2000" dirty="0"/>
          </a:p>
        </p:txBody>
      </p:sp>
      <p:sp>
        <p:nvSpPr>
          <p:cNvPr id="6153" name="Rectangle 72"/>
          <p:cNvSpPr>
            <a:spLocks noChangeArrowheads="1"/>
          </p:cNvSpPr>
          <p:nvPr/>
        </p:nvSpPr>
        <p:spPr bwMode="auto">
          <a:xfrm>
            <a:off x="571472" y="1987537"/>
            <a:ext cx="286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ko-KR" sz="2000" dirty="0">
                <a:ea typeface="굴림"/>
                <a:cs typeface="굴림"/>
              </a:rPr>
              <a:t>F2(A,B,C) = </a:t>
            </a:r>
            <a:r>
              <a:rPr kumimoji="1" lang="el-GR" altLang="ko-KR" sz="2000" dirty="0">
                <a:cs typeface="바탕"/>
              </a:rPr>
              <a:t>Σ</a:t>
            </a:r>
            <a:r>
              <a:rPr kumimoji="1" lang="en-US" altLang="ko-KR" sz="2000" dirty="0">
                <a:ea typeface="굴림"/>
                <a:cs typeface="굴림"/>
              </a:rPr>
              <a:t>m(1,2,6). </a:t>
            </a:r>
            <a:endParaRPr kumimoji="1" lang="en-US" sz="2000" dirty="0"/>
          </a:p>
        </p:txBody>
      </p:sp>
      <p:grpSp>
        <p:nvGrpSpPr>
          <p:cNvPr id="6" name="Group 96"/>
          <p:cNvGrpSpPr>
            <a:grpSpLocks/>
          </p:cNvGrpSpPr>
          <p:nvPr/>
        </p:nvGrpSpPr>
        <p:grpSpPr bwMode="auto">
          <a:xfrm>
            <a:off x="928688" y="3557574"/>
            <a:ext cx="3362325" cy="2085975"/>
            <a:chOff x="928662" y="3343841"/>
            <a:chExt cx="3362346" cy="2085423"/>
          </a:xfrm>
        </p:grpSpPr>
        <p:grpSp>
          <p:nvGrpSpPr>
            <p:cNvPr id="6171" name="Group 51"/>
            <p:cNvGrpSpPr>
              <a:grpSpLocks/>
            </p:cNvGrpSpPr>
            <p:nvPr/>
          </p:nvGrpSpPr>
          <p:grpSpPr bwMode="auto">
            <a:xfrm>
              <a:off x="1566845" y="3343841"/>
              <a:ext cx="504825" cy="1214437"/>
              <a:chOff x="7527852" y="3486991"/>
              <a:chExt cx="505063" cy="1215240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>
                <a:off x="7532612" y="3486991"/>
                <a:ext cx="500302" cy="1589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>
                <a:off x="7424660" y="4093657"/>
                <a:ext cx="1214920" cy="1589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527848" y="4700322"/>
                <a:ext cx="500301" cy="1589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72" name="Group 52"/>
            <p:cNvGrpSpPr>
              <a:grpSpLocks/>
            </p:cNvGrpSpPr>
            <p:nvPr/>
          </p:nvGrpSpPr>
          <p:grpSpPr bwMode="auto">
            <a:xfrm rot="10800000">
              <a:off x="3786183" y="3343841"/>
              <a:ext cx="504825" cy="1216025"/>
              <a:chOff x="7527852" y="3486991"/>
              <a:chExt cx="504269" cy="1215240"/>
            </a:xfrm>
          </p:grpSpPr>
          <p:cxnSp>
            <p:nvCxnSpPr>
              <p:cNvPr id="79" name="Straight Connector 78"/>
              <p:cNvCxnSpPr/>
              <p:nvPr/>
            </p:nvCxnSpPr>
            <p:spPr>
              <a:xfrm>
                <a:off x="7538953" y="3492070"/>
                <a:ext cx="499514" cy="1587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5400000">
                <a:off x="7418322" y="4099530"/>
                <a:ext cx="1213332" cy="1585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7534195" y="4703817"/>
                <a:ext cx="499515" cy="1587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73" name="TextBox 85"/>
            <p:cNvSpPr txBox="1">
              <a:spLocks noChangeArrowheads="1"/>
            </p:cNvSpPr>
            <p:nvPr/>
          </p:nvSpPr>
          <p:spPr bwMode="auto">
            <a:xfrm>
              <a:off x="928662" y="5059932"/>
              <a:ext cx="10715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dirty="0"/>
                <a:t>1-literal</a:t>
              </a:r>
              <a:endParaRPr lang="ar-IQ" dirty="0"/>
            </a:p>
          </p:txBody>
        </p:sp>
        <p:cxnSp>
          <p:nvCxnSpPr>
            <p:cNvPr id="88" name="Straight Arrow Connector 87"/>
            <p:cNvCxnSpPr>
              <a:stCxn id="6173" idx="0"/>
            </p:cNvCxnSpPr>
            <p:nvPr/>
          </p:nvCxnSpPr>
          <p:spPr>
            <a:xfrm rot="5400000" flipH="1" flipV="1">
              <a:off x="1375614" y="4649171"/>
              <a:ext cx="499931" cy="32067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98"/>
          <p:cNvGrpSpPr>
            <a:grpSpLocks/>
          </p:cNvGrpSpPr>
          <p:nvPr/>
        </p:nvGrpSpPr>
        <p:grpSpPr bwMode="auto">
          <a:xfrm>
            <a:off x="1643063" y="3487724"/>
            <a:ext cx="1571625" cy="2155825"/>
            <a:chOff x="1643042" y="3273978"/>
            <a:chExt cx="1571636" cy="2155286"/>
          </a:xfrm>
        </p:grpSpPr>
        <p:sp>
          <p:nvSpPr>
            <p:cNvPr id="85" name="Rounded Rectangle 84"/>
            <p:cNvSpPr/>
            <p:nvPr/>
          </p:nvSpPr>
          <p:spPr>
            <a:xfrm rot="5400000">
              <a:off x="2000287" y="2916733"/>
              <a:ext cx="428518" cy="1143008"/>
            </a:xfrm>
            <a:prstGeom prst="roundRect">
              <a:avLst>
                <a:gd name="adj" fmla="val 40197"/>
              </a:avLst>
            </a:prstGeom>
            <a:noFill/>
            <a:ln w="38100"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ar-IQ"/>
            </a:p>
          </p:txBody>
        </p:sp>
        <p:sp>
          <p:nvSpPr>
            <p:cNvPr id="6169" name="TextBox 89"/>
            <p:cNvSpPr txBox="1">
              <a:spLocks noChangeArrowheads="1"/>
            </p:cNvSpPr>
            <p:nvPr/>
          </p:nvSpPr>
          <p:spPr bwMode="auto">
            <a:xfrm>
              <a:off x="2143108" y="5059932"/>
              <a:ext cx="10715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dirty="0"/>
                <a:t>2-literals</a:t>
              </a:r>
              <a:endParaRPr lang="ar-IQ" dirty="0"/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rot="16200000" flipV="1">
              <a:off x="2107563" y="4309545"/>
              <a:ext cx="1356974" cy="1428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9"/>
          <p:cNvGrpSpPr>
            <a:grpSpLocks/>
          </p:cNvGrpSpPr>
          <p:nvPr/>
        </p:nvGrpSpPr>
        <p:grpSpPr bwMode="auto">
          <a:xfrm>
            <a:off x="5857875" y="3527412"/>
            <a:ext cx="1436688" cy="1901825"/>
            <a:chOff x="5857884" y="3312619"/>
            <a:chExt cx="1437410" cy="1902331"/>
          </a:xfrm>
        </p:grpSpPr>
        <p:sp>
          <p:nvSpPr>
            <p:cNvPr id="6165" name="Oval 73"/>
            <p:cNvSpPr>
              <a:spLocks noChangeArrowheads="1"/>
            </p:cNvSpPr>
            <p:nvPr/>
          </p:nvSpPr>
          <p:spPr bwMode="auto">
            <a:xfrm>
              <a:off x="6838094" y="3312619"/>
              <a:ext cx="457200" cy="457200"/>
            </a:xfrm>
            <a:prstGeom prst="ellipse">
              <a:avLst/>
            </a:prstGeom>
            <a:noFill/>
            <a:ln w="38100">
              <a:solidFill>
                <a:srgbClr val="000066"/>
              </a:solidFill>
              <a:prstDash val="sys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IQ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66" name="TextBox 92"/>
            <p:cNvSpPr txBox="1">
              <a:spLocks noChangeArrowheads="1"/>
            </p:cNvSpPr>
            <p:nvPr/>
          </p:nvSpPr>
          <p:spPr bwMode="auto">
            <a:xfrm>
              <a:off x="5857884" y="4845618"/>
              <a:ext cx="10715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dirty="0"/>
                <a:t>3-literals</a:t>
              </a:r>
              <a:endParaRPr lang="ar-IQ" dirty="0"/>
            </a:p>
          </p:txBody>
        </p:sp>
        <p:cxnSp>
          <p:nvCxnSpPr>
            <p:cNvPr id="95" name="Straight Arrow Connector 94"/>
            <p:cNvCxnSpPr>
              <a:stCxn id="6166" idx="0"/>
              <a:endCxn id="6165" idx="3"/>
            </p:cNvCxnSpPr>
            <p:nvPr/>
          </p:nvCxnSpPr>
          <p:spPr>
            <a:xfrm rot="5400000" flipH="1" flipV="1">
              <a:off x="6077999" y="4018389"/>
              <a:ext cx="1141716" cy="511432"/>
            </a:xfrm>
            <a:prstGeom prst="straightConnector1">
              <a:avLst/>
            </a:prstGeom>
            <a:ln>
              <a:solidFill>
                <a:srgbClr val="00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0"/>
          <p:cNvGrpSpPr>
            <a:grpSpLocks/>
          </p:cNvGrpSpPr>
          <p:nvPr/>
        </p:nvGrpSpPr>
        <p:grpSpPr bwMode="auto">
          <a:xfrm>
            <a:off x="7643813" y="3500424"/>
            <a:ext cx="1071562" cy="2227263"/>
            <a:chOff x="7643834" y="3286124"/>
            <a:chExt cx="1071570" cy="2226720"/>
          </a:xfrm>
        </p:grpSpPr>
        <p:sp>
          <p:nvSpPr>
            <p:cNvPr id="84" name="Rounded Rectangle 83"/>
            <p:cNvSpPr/>
            <p:nvPr/>
          </p:nvSpPr>
          <p:spPr>
            <a:xfrm>
              <a:off x="8274076" y="3286124"/>
              <a:ext cx="428628" cy="1214142"/>
            </a:xfrm>
            <a:prstGeom prst="roundRect">
              <a:avLst>
                <a:gd name="adj" fmla="val 40197"/>
              </a:avLst>
            </a:prstGeom>
            <a:noFill/>
            <a:ln w="38100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ar-IQ"/>
            </a:p>
          </p:txBody>
        </p:sp>
        <p:sp>
          <p:nvSpPr>
            <p:cNvPr id="6163" name="TextBox 95"/>
            <p:cNvSpPr txBox="1">
              <a:spLocks noChangeArrowheads="1"/>
            </p:cNvSpPr>
            <p:nvPr/>
          </p:nvSpPr>
          <p:spPr bwMode="auto">
            <a:xfrm>
              <a:off x="7643834" y="5143512"/>
              <a:ext cx="10715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dirty="0"/>
                <a:t>2-literals</a:t>
              </a:r>
              <a:endParaRPr lang="ar-IQ" dirty="0"/>
            </a:p>
          </p:txBody>
        </p:sp>
        <p:cxnSp>
          <p:nvCxnSpPr>
            <p:cNvPr id="98" name="Straight Arrow Connector 97"/>
            <p:cNvCxnSpPr>
              <a:stCxn id="6163" idx="0"/>
            </p:cNvCxnSpPr>
            <p:nvPr/>
          </p:nvCxnSpPr>
          <p:spPr>
            <a:xfrm rot="5400000" flipH="1" flipV="1">
              <a:off x="8029676" y="4684331"/>
              <a:ext cx="609451" cy="30797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096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7019223"/>
              </p:ext>
            </p:extLst>
          </p:nvPr>
        </p:nvGraphicFramePr>
        <p:xfrm>
          <a:off x="4357688" y="1571612"/>
          <a:ext cx="264318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" name="Equation" r:id="rId3" imgW="1371600" imgH="241200" progId="Equation.DSMT4">
                  <p:embed/>
                </p:oleObj>
              </mc:Choice>
              <mc:Fallback>
                <p:oleObj name="Equation" r:id="rId3" imgW="1371600" imgH="24120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1571612"/>
                        <a:ext cx="2643187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4346575" y="2151049"/>
          <a:ext cx="2725738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7" name="Equation" r:id="rId5" imgW="1562040" imgH="241200" progId="Equation.3">
                  <p:embed/>
                </p:oleObj>
              </mc:Choice>
              <mc:Fallback>
                <p:oleObj name="Equation" r:id="rId5" imgW="156204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6575" y="2151049"/>
                        <a:ext cx="2725738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03"/>
          <p:cNvGrpSpPr>
            <a:grpSpLocks/>
          </p:cNvGrpSpPr>
          <p:nvPr/>
        </p:nvGrpSpPr>
        <p:grpSpPr bwMode="auto">
          <a:xfrm>
            <a:off x="7286625" y="1643049"/>
            <a:ext cx="1500188" cy="785813"/>
            <a:chOff x="7286644" y="1428756"/>
            <a:chExt cx="1500198" cy="785818"/>
          </a:xfrm>
        </p:grpSpPr>
        <p:sp>
          <p:nvSpPr>
            <p:cNvPr id="102" name="Right Brace 101"/>
            <p:cNvSpPr/>
            <p:nvPr/>
          </p:nvSpPr>
          <p:spPr>
            <a:xfrm>
              <a:off x="7286644" y="1428756"/>
              <a:ext cx="428628" cy="785818"/>
            </a:xfrm>
            <a:prstGeom prst="rightBrac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ar-IQ"/>
            </a:p>
          </p:txBody>
        </p:sp>
        <p:sp>
          <p:nvSpPr>
            <p:cNvPr id="6161" name="TextBox 102"/>
            <p:cNvSpPr txBox="1">
              <a:spLocks noChangeArrowheads="1"/>
            </p:cNvSpPr>
            <p:nvPr/>
          </p:nvSpPr>
          <p:spPr bwMode="auto">
            <a:xfrm>
              <a:off x="7715272" y="1630928"/>
              <a:ext cx="10715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>
                  <a:solidFill>
                    <a:srgbClr val="000066"/>
                  </a:solidFill>
                </a:rPr>
                <a:t>8-literals</a:t>
              </a:r>
              <a:endParaRPr lang="ar-IQ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490537"/>
          </a:xfrm>
        </p:spPr>
        <p:txBody>
          <a:bodyPr/>
          <a:lstStyle/>
          <a:p>
            <a:r>
              <a:rPr lang="en-US" sz="4000" smtClean="0">
                <a:cs typeface="Arial" pitchFamily="34" charset="0"/>
              </a:rPr>
              <a:t>Multiple function minimization</a:t>
            </a:r>
            <a:endParaRPr lang="ar-IQ" sz="4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90D0FF-130F-4787-8FCC-0A12B3C8460A}" type="slidenum">
              <a:rPr lang="ar-IQ" smtClean="0"/>
              <a:pPr>
                <a:defRPr/>
              </a:pPr>
              <a:t>19</a:t>
            </a:fld>
            <a:endParaRPr lang="ar-IQ"/>
          </a:p>
        </p:txBody>
      </p:sp>
      <p:grpSp>
        <p:nvGrpSpPr>
          <p:cNvPr id="7174" name="Group 78"/>
          <p:cNvGrpSpPr>
            <a:grpSpLocks/>
          </p:cNvGrpSpPr>
          <p:nvPr/>
        </p:nvGrpSpPr>
        <p:grpSpPr bwMode="auto">
          <a:xfrm>
            <a:off x="142875" y="2286000"/>
            <a:ext cx="4214813" cy="2103438"/>
            <a:chOff x="2481" y="1566"/>
            <a:chExt cx="2655" cy="1325"/>
          </a:xfrm>
        </p:grpSpPr>
        <p:sp>
          <p:nvSpPr>
            <p:cNvPr id="7227" name="Text Box 26"/>
            <p:cNvSpPr txBox="1">
              <a:spLocks noChangeArrowheads="1"/>
            </p:cNvSpPr>
            <p:nvPr/>
          </p:nvSpPr>
          <p:spPr bwMode="invGray">
            <a:xfrm>
              <a:off x="3455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7228" name="Text Box 27"/>
            <p:cNvSpPr txBox="1">
              <a:spLocks noChangeArrowheads="1"/>
            </p:cNvSpPr>
            <p:nvPr/>
          </p:nvSpPr>
          <p:spPr bwMode="invGray">
            <a:xfrm>
              <a:off x="3903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7229" name="Text Box 28"/>
            <p:cNvSpPr txBox="1">
              <a:spLocks noChangeArrowheads="1"/>
            </p:cNvSpPr>
            <p:nvPr/>
          </p:nvSpPr>
          <p:spPr bwMode="invGray">
            <a:xfrm>
              <a:off x="4351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7230" name="Text Box 29"/>
            <p:cNvSpPr txBox="1">
              <a:spLocks noChangeArrowheads="1"/>
            </p:cNvSpPr>
            <p:nvPr/>
          </p:nvSpPr>
          <p:spPr bwMode="invGray">
            <a:xfrm>
              <a:off x="4799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7231" name="Text Box 35"/>
            <p:cNvSpPr txBox="1">
              <a:spLocks noChangeArrowheads="1"/>
            </p:cNvSpPr>
            <p:nvPr/>
          </p:nvSpPr>
          <p:spPr bwMode="invGray">
            <a:xfrm>
              <a:off x="4799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7232" name="Text Box 36"/>
            <p:cNvSpPr txBox="1">
              <a:spLocks noChangeArrowheads="1"/>
            </p:cNvSpPr>
            <p:nvPr/>
          </p:nvSpPr>
          <p:spPr bwMode="invGray">
            <a:xfrm>
              <a:off x="3455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7233" name="Text Box 37"/>
            <p:cNvSpPr txBox="1">
              <a:spLocks noChangeArrowheads="1"/>
            </p:cNvSpPr>
            <p:nvPr/>
          </p:nvSpPr>
          <p:spPr bwMode="invGray">
            <a:xfrm>
              <a:off x="3911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7234" name="Text Box 38"/>
            <p:cNvSpPr txBox="1">
              <a:spLocks noChangeArrowheads="1"/>
            </p:cNvSpPr>
            <p:nvPr/>
          </p:nvSpPr>
          <p:spPr bwMode="invGray">
            <a:xfrm>
              <a:off x="4367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7235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7236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7237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7238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7239" name="Line 49"/>
            <p:cNvSpPr>
              <a:spLocks noChangeShapeType="1"/>
            </p:cNvSpPr>
            <p:nvPr/>
          </p:nvSpPr>
          <p:spPr bwMode="auto">
            <a:xfrm>
              <a:off x="4232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7240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7241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7242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7243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/>
                <a:t>00        01         11       10</a:t>
              </a:r>
            </a:p>
          </p:txBody>
        </p:sp>
        <p:sp>
          <p:nvSpPr>
            <p:cNvPr id="7244" name="Text Box 61"/>
            <p:cNvSpPr txBox="1">
              <a:spLocks noChangeArrowheads="1"/>
            </p:cNvSpPr>
            <p:nvPr/>
          </p:nvSpPr>
          <p:spPr bwMode="auto">
            <a:xfrm>
              <a:off x="2835" y="2081"/>
              <a:ext cx="408" cy="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</a:t>
              </a:r>
            </a:p>
            <a:p>
              <a:pPr>
                <a:spcBef>
                  <a:spcPct val="50000"/>
                </a:spcBef>
              </a:pPr>
              <a:endParaRPr lang="en-US" sz="1000"/>
            </a:p>
            <a:p>
              <a:pPr>
                <a:spcBef>
                  <a:spcPct val="50000"/>
                </a:spcBef>
              </a:pPr>
              <a:endParaRPr lang="en-US" sz="1000"/>
            </a:p>
            <a:p>
              <a:pPr>
                <a:spcBef>
                  <a:spcPct val="50000"/>
                </a:spcBef>
              </a:pPr>
              <a:r>
                <a:rPr lang="en-US"/>
                <a:t>1</a:t>
              </a:r>
              <a:endParaRPr lang="en-US" sz="1400"/>
            </a:p>
          </p:txBody>
        </p:sp>
        <p:sp>
          <p:nvSpPr>
            <p:cNvPr id="7245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7246" name="Text Box 76"/>
            <p:cNvSpPr txBox="1">
              <a:spLocks noChangeArrowheads="1"/>
            </p:cNvSpPr>
            <p:nvPr/>
          </p:nvSpPr>
          <p:spPr bwMode="auto">
            <a:xfrm>
              <a:off x="3016" y="1566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BC</a:t>
              </a:r>
            </a:p>
          </p:txBody>
        </p:sp>
        <p:sp>
          <p:nvSpPr>
            <p:cNvPr id="7247" name="Text Box 77"/>
            <p:cNvSpPr txBox="1">
              <a:spLocks noChangeArrowheads="1"/>
            </p:cNvSpPr>
            <p:nvPr/>
          </p:nvSpPr>
          <p:spPr bwMode="auto">
            <a:xfrm>
              <a:off x="2481" y="1748"/>
              <a:ext cx="67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F1=     A</a:t>
              </a:r>
            </a:p>
          </p:txBody>
        </p:sp>
      </p:grpSp>
      <p:grpSp>
        <p:nvGrpSpPr>
          <p:cNvPr id="7175" name="Group 78"/>
          <p:cNvGrpSpPr>
            <a:grpSpLocks/>
          </p:cNvGrpSpPr>
          <p:nvPr/>
        </p:nvGrpSpPr>
        <p:grpSpPr bwMode="auto">
          <a:xfrm>
            <a:off x="4714875" y="2286000"/>
            <a:ext cx="4143375" cy="2387600"/>
            <a:chOff x="2526" y="1566"/>
            <a:chExt cx="2610" cy="1504"/>
          </a:xfrm>
        </p:grpSpPr>
        <p:sp>
          <p:nvSpPr>
            <p:cNvPr id="7206" name="Text Box 26"/>
            <p:cNvSpPr txBox="1">
              <a:spLocks noChangeArrowheads="1"/>
            </p:cNvSpPr>
            <p:nvPr/>
          </p:nvSpPr>
          <p:spPr bwMode="invGray">
            <a:xfrm>
              <a:off x="3455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7207" name="Text Box 27"/>
            <p:cNvSpPr txBox="1">
              <a:spLocks noChangeArrowheads="1"/>
            </p:cNvSpPr>
            <p:nvPr/>
          </p:nvSpPr>
          <p:spPr bwMode="invGray">
            <a:xfrm>
              <a:off x="3903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7208" name="Text Box 28"/>
            <p:cNvSpPr txBox="1">
              <a:spLocks noChangeArrowheads="1"/>
            </p:cNvSpPr>
            <p:nvPr/>
          </p:nvSpPr>
          <p:spPr bwMode="invGray">
            <a:xfrm>
              <a:off x="4351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7209" name="Text Box 29"/>
            <p:cNvSpPr txBox="1">
              <a:spLocks noChangeArrowheads="1"/>
            </p:cNvSpPr>
            <p:nvPr/>
          </p:nvSpPr>
          <p:spPr bwMode="invGray">
            <a:xfrm>
              <a:off x="4799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7210" name="Text Box 35"/>
            <p:cNvSpPr txBox="1">
              <a:spLocks noChangeArrowheads="1"/>
            </p:cNvSpPr>
            <p:nvPr/>
          </p:nvSpPr>
          <p:spPr bwMode="invGray">
            <a:xfrm>
              <a:off x="4799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7211" name="Text Box 36"/>
            <p:cNvSpPr txBox="1">
              <a:spLocks noChangeArrowheads="1"/>
            </p:cNvSpPr>
            <p:nvPr/>
          </p:nvSpPr>
          <p:spPr bwMode="invGray">
            <a:xfrm>
              <a:off x="3455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7212" name="Text Box 37"/>
            <p:cNvSpPr txBox="1">
              <a:spLocks noChangeArrowheads="1"/>
            </p:cNvSpPr>
            <p:nvPr/>
          </p:nvSpPr>
          <p:spPr bwMode="invGray">
            <a:xfrm>
              <a:off x="3911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7213" name="Text Box 38"/>
            <p:cNvSpPr txBox="1">
              <a:spLocks noChangeArrowheads="1"/>
            </p:cNvSpPr>
            <p:nvPr/>
          </p:nvSpPr>
          <p:spPr bwMode="invGray">
            <a:xfrm>
              <a:off x="4367" y="2063"/>
              <a:ext cx="192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7214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7215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7216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7217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7218" name="Line 49"/>
            <p:cNvSpPr>
              <a:spLocks noChangeShapeType="1"/>
            </p:cNvSpPr>
            <p:nvPr/>
          </p:nvSpPr>
          <p:spPr bwMode="auto">
            <a:xfrm>
              <a:off x="4232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7219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9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7220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7221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7222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/>
                <a:t>00        01         11       10</a:t>
              </a:r>
            </a:p>
          </p:txBody>
        </p:sp>
        <p:sp>
          <p:nvSpPr>
            <p:cNvPr id="7223" name="Text Box 61"/>
            <p:cNvSpPr txBox="1">
              <a:spLocks noChangeArrowheads="1"/>
            </p:cNvSpPr>
            <p:nvPr/>
          </p:nvSpPr>
          <p:spPr bwMode="auto">
            <a:xfrm>
              <a:off x="2835" y="2081"/>
              <a:ext cx="408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</a:t>
              </a:r>
            </a:p>
            <a:p>
              <a:pPr>
                <a:spcBef>
                  <a:spcPct val="50000"/>
                </a:spcBef>
              </a:pPr>
              <a:endParaRPr lang="en-US" sz="1000"/>
            </a:p>
            <a:p>
              <a:pPr>
                <a:spcBef>
                  <a:spcPct val="50000"/>
                </a:spcBef>
              </a:pPr>
              <a:endParaRPr lang="en-US" sz="1000"/>
            </a:p>
            <a:p>
              <a:pPr>
                <a:spcBef>
                  <a:spcPct val="50000"/>
                </a:spcBef>
              </a:pPr>
              <a:r>
                <a:rPr lang="en-US"/>
                <a:t>1</a:t>
              </a:r>
            </a:p>
            <a:p>
              <a:pPr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7224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7225" name="Text Box 76"/>
            <p:cNvSpPr txBox="1">
              <a:spLocks noChangeArrowheads="1"/>
            </p:cNvSpPr>
            <p:nvPr/>
          </p:nvSpPr>
          <p:spPr bwMode="auto">
            <a:xfrm>
              <a:off x="3016" y="1566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BC</a:t>
              </a:r>
            </a:p>
          </p:txBody>
        </p:sp>
        <p:sp>
          <p:nvSpPr>
            <p:cNvPr id="7226" name="Text Box 77"/>
            <p:cNvSpPr txBox="1">
              <a:spLocks noChangeArrowheads="1"/>
            </p:cNvSpPr>
            <p:nvPr/>
          </p:nvSpPr>
          <p:spPr bwMode="auto">
            <a:xfrm>
              <a:off x="2526" y="1748"/>
              <a:ext cx="62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F2=    A</a:t>
              </a:r>
            </a:p>
          </p:txBody>
        </p:sp>
      </p:grpSp>
      <p:grpSp>
        <p:nvGrpSpPr>
          <p:cNvPr id="27" name="Group 72"/>
          <p:cNvGrpSpPr>
            <a:grpSpLocks/>
          </p:cNvGrpSpPr>
          <p:nvPr/>
        </p:nvGrpSpPr>
        <p:grpSpPr bwMode="auto">
          <a:xfrm>
            <a:off x="928688" y="3070225"/>
            <a:ext cx="3362325" cy="2085975"/>
            <a:chOff x="928662" y="3070231"/>
            <a:chExt cx="3362346" cy="2085423"/>
          </a:xfrm>
        </p:grpSpPr>
        <p:grpSp>
          <p:nvGrpSpPr>
            <p:cNvPr id="7196" name="Group 51"/>
            <p:cNvGrpSpPr>
              <a:grpSpLocks/>
            </p:cNvGrpSpPr>
            <p:nvPr/>
          </p:nvGrpSpPr>
          <p:grpSpPr bwMode="auto">
            <a:xfrm>
              <a:off x="1566845" y="3070231"/>
              <a:ext cx="504825" cy="1214437"/>
              <a:chOff x="7527852" y="3486991"/>
              <a:chExt cx="505063" cy="1215240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>
                <a:off x="7532612" y="3486991"/>
                <a:ext cx="500302" cy="1589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>
                <a:off x="7424660" y="4093657"/>
                <a:ext cx="1214920" cy="1589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7527848" y="4700322"/>
                <a:ext cx="500301" cy="1589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97" name="Group 52"/>
            <p:cNvGrpSpPr>
              <a:grpSpLocks/>
            </p:cNvGrpSpPr>
            <p:nvPr/>
          </p:nvGrpSpPr>
          <p:grpSpPr bwMode="auto">
            <a:xfrm rot="10800000">
              <a:off x="3786183" y="3070231"/>
              <a:ext cx="504825" cy="1216025"/>
              <a:chOff x="7527852" y="3486991"/>
              <a:chExt cx="504269" cy="1215240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7538953" y="3492070"/>
                <a:ext cx="499514" cy="1587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>
                <a:off x="7418322" y="4099530"/>
                <a:ext cx="1213332" cy="1585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7534195" y="4703817"/>
                <a:ext cx="499515" cy="1587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198" name="TextBox 59"/>
            <p:cNvSpPr txBox="1">
              <a:spLocks noChangeArrowheads="1"/>
            </p:cNvSpPr>
            <p:nvPr/>
          </p:nvSpPr>
          <p:spPr bwMode="auto">
            <a:xfrm>
              <a:off x="928662" y="4786322"/>
              <a:ext cx="10715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/>
                <a:t>1-literal</a:t>
              </a:r>
              <a:endParaRPr lang="ar-IQ"/>
            </a:p>
          </p:txBody>
        </p:sp>
        <p:cxnSp>
          <p:nvCxnSpPr>
            <p:cNvPr id="61" name="Straight Arrow Connector 60"/>
            <p:cNvCxnSpPr>
              <a:stCxn id="7198" idx="0"/>
            </p:cNvCxnSpPr>
            <p:nvPr/>
          </p:nvCxnSpPr>
          <p:spPr>
            <a:xfrm rot="5400000" flipH="1" flipV="1">
              <a:off x="1375614" y="4375561"/>
              <a:ext cx="499931" cy="32067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75"/>
          <p:cNvGrpSpPr>
            <a:grpSpLocks/>
          </p:cNvGrpSpPr>
          <p:nvPr/>
        </p:nvGrpSpPr>
        <p:grpSpPr bwMode="auto">
          <a:xfrm>
            <a:off x="6715125" y="1916113"/>
            <a:ext cx="1071563" cy="1579562"/>
            <a:chOff x="6715140" y="1916660"/>
            <a:chExt cx="1071570" cy="1579549"/>
          </a:xfrm>
        </p:grpSpPr>
        <p:sp>
          <p:nvSpPr>
            <p:cNvPr id="7193" name="Oval 73"/>
            <p:cNvSpPr>
              <a:spLocks noChangeArrowheads="1"/>
            </p:cNvSpPr>
            <p:nvPr/>
          </p:nvSpPr>
          <p:spPr bwMode="auto">
            <a:xfrm>
              <a:off x="6838094" y="3039009"/>
              <a:ext cx="457200" cy="457200"/>
            </a:xfrm>
            <a:prstGeom prst="ellipse">
              <a:avLst/>
            </a:prstGeom>
            <a:noFill/>
            <a:ln w="38100">
              <a:solidFill>
                <a:srgbClr val="000066"/>
              </a:solidFill>
              <a:prstDash val="sys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IQ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94" name="TextBox 63"/>
            <p:cNvSpPr txBox="1">
              <a:spLocks noChangeArrowheads="1"/>
            </p:cNvSpPr>
            <p:nvPr/>
          </p:nvSpPr>
          <p:spPr bwMode="auto">
            <a:xfrm>
              <a:off x="6715140" y="1916660"/>
              <a:ext cx="10715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dirty="0" smtClean="0"/>
                <a:t>3-literal</a:t>
              </a:r>
              <a:endParaRPr lang="ar-IQ" dirty="0"/>
            </a:p>
          </p:txBody>
        </p:sp>
        <p:cxnSp>
          <p:nvCxnSpPr>
            <p:cNvPr id="65" name="Straight Arrow Connector 64"/>
            <p:cNvCxnSpPr>
              <a:endCxn id="7193" idx="7"/>
            </p:cNvCxnSpPr>
            <p:nvPr/>
          </p:nvCxnSpPr>
          <p:spPr>
            <a:xfrm rot="5400000">
              <a:off x="6847704" y="2523873"/>
              <a:ext cx="962017" cy="201613"/>
            </a:xfrm>
            <a:prstGeom prst="straightConnector1">
              <a:avLst/>
            </a:prstGeom>
            <a:ln>
              <a:solidFill>
                <a:srgbClr val="00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78"/>
          <p:cNvGrpSpPr>
            <a:grpSpLocks/>
          </p:cNvGrpSpPr>
          <p:nvPr/>
        </p:nvGrpSpPr>
        <p:grpSpPr bwMode="auto">
          <a:xfrm>
            <a:off x="7786688" y="3046413"/>
            <a:ext cx="1071562" cy="2262187"/>
            <a:chOff x="7786710" y="3046052"/>
            <a:chExt cx="1071570" cy="2262002"/>
          </a:xfrm>
        </p:grpSpPr>
        <p:grpSp>
          <p:nvGrpSpPr>
            <p:cNvPr id="7189" name="Group 76"/>
            <p:cNvGrpSpPr>
              <a:grpSpLocks/>
            </p:cNvGrpSpPr>
            <p:nvPr/>
          </p:nvGrpSpPr>
          <p:grpSpPr bwMode="auto">
            <a:xfrm>
              <a:off x="7786710" y="3046052"/>
              <a:ext cx="1071570" cy="2262002"/>
              <a:chOff x="7786710" y="3046052"/>
              <a:chExt cx="1071570" cy="2262002"/>
            </a:xfrm>
          </p:grpSpPr>
          <p:sp>
            <p:nvSpPr>
              <p:cNvPr id="58" name="Rounded Rectangle 57"/>
              <p:cNvSpPr/>
              <p:nvPr/>
            </p:nvSpPr>
            <p:spPr>
              <a:xfrm>
                <a:off x="8274076" y="3046052"/>
                <a:ext cx="428628" cy="1214338"/>
              </a:xfrm>
              <a:prstGeom prst="roundRect">
                <a:avLst>
                  <a:gd name="adj" fmla="val 40197"/>
                </a:avLst>
              </a:prstGeom>
              <a:no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>
                  <a:defRPr/>
                </a:pPr>
                <a:endParaRPr lang="ar-IQ"/>
              </a:p>
            </p:txBody>
          </p:sp>
          <p:sp>
            <p:nvSpPr>
              <p:cNvPr id="7192" name="TextBox 65"/>
              <p:cNvSpPr txBox="1">
                <a:spLocks noChangeArrowheads="1"/>
              </p:cNvSpPr>
              <p:nvPr/>
            </p:nvSpPr>
            <p:spPr bwMode="auto">
              <a:xfrm>
                <a:off x="7786710" y="4938722"/>
                <a:ext cx="107157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en-US"/>
                  <a:t>2-literals</a:t>
                </a:r>
                <a:endParaRPr lang="ar-IQ"/>
              </a:p>
            </p:txBody>
          </p:sp>
        </p:grpSp>
        <p:cxnSp>
          <p:nvCxnSpPr>
            <p:cNvPr id="67" name="Straight Arrow Connector 66"/>
            <p:cNvCxnSpPr>
              <a:endCxn id="58" idx="2"/>
            </p:cNvCxnSpPr>
            <p:nvPr/>
          </p:nvCxnSpPr>
          <p:spPr>
            <a:xfrm rot="5400000" flipH="1" flipV="1">
              <a:off x="7982006" y="4493721"/>
              <a:ext cx="739715" cy="2730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4"/>
          <p:cNvGrpSpPr>
            <a:grpSpLocks/>
          </p:cNvGrpSpPr>
          <p:nvPr/>
        </p:nvGrpSpPr>
        <p:grpSpPr bwMode="auto">
          <a:xfrm>
            <a:off x="2143125" y="3046413"/>
            <a:ext cx="1071563" cy="2109787"/>
            <a:chOff x="2143108" y="3046052"/>
            <a:chExt cx="1071570" cy="2109602"/>
          </a:xfrm>
        </p:grpSpPr>
        <p:sp>
          <p:nvSpPr>
            <p:cNvPr id="7186" name="TextBox 61"/>
            <p:cNvSpPr txBox="1">
              <a:spLocks noChangeArrowheads="1"/>
            </p:cNvSpPr>
            <p:nvPr/>
          </p:nvSpPr>
          <p:spPr bwMode="auto">
            <a:xfrm>
              <a:off x="2143108" y="4786322"/>
              <a:ext cx="10715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/>
                <a:t>3-literals</a:t>
              </a:r>
              <a:endParaRPr lang="ar-IQ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 rot="16200000" flipV="1">
              <a:off x="2107453" y="4035764"/>
              <a:ext cx="1357194" cy="142876"/>
            </a:xfrm>
            <a:prstGeom prst="straightConnector1">
              <a:avLst/>
            </a:prstGeom>
            <a:ln w="19050">
              <a:solidFill>
                <a:srgbClr val="00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88" name="Oval 73"/>
            <p:cNvSpPr>
              <a:spLocks noChangeArrowheads="1"/>
            </p:cNvSpPr>
            <p:nvPr/>
          </p:nvSpPr>
          <p:spPr bwMode="auto">
            <a:xfrm>
              <a:off x="2328850" y="3046052"/>
              <a:ext cx="457200" cy="457200"/>
            </a:xfrm>
            <a:prstGeom prst="ellipse">
              <a:avLst/>
            </a:prstGeom>
            <a:noFill/>
            <a:ln w="38100">
              <a:solidFill>
                <a:srgbClr val="000066"/>
              </a:solidFill>
              <a:prstDash val="sys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IQ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41986" name="Object 41"/>
          <p:cNvGraphicFramePr>
            <a:graphicFrameLocks noChangeAspect="1"/>
          </p:cNvGraphicFramePr>
          <p:nvPr/>
        </p:nvGraphicFramePr>
        <p:xfrm>
          <a:off x="1041400" y="5286375"/>
          <a:ext cx="288766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" name="Equation" r:id="rId3" imgW="1498320" imgH="241200" progId="Equation.3">
                  <p:embed/>
                </p:oleObj>
              </mc:Choice>
              <mc:Fallback>
                <p:oleObj name="Equation" r:id="rId3" imgW="1498320" imgH="24120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5286375"/>
                        <a:ext cx="2887663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995363" y="5768975"/>
          <a:ext cx="319405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" name="Equation" r:id="rId5" imgW="1562040" imgH="266400" progId="Equation.3">
                  <p:embed/>
                </p:oleObj>
              </mc:Choice>
              <mc:Fallback>
                <p:oleObj name="Equation" r:id="rId5" imgW="1562040" imgH="266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5768975"/>
                        <a:ext cx="3194050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5" name="Group 77"/>
          <p:cNvGrpSpPr>
            <a:grpSpLocks/>
          </p:cNvGrpSpPr>
          <p:nvPr/>
        </p:nvGrpSpPr>
        <p:grpSpPr bwMode="auto">
          <a:xfrm>
            <a:off x="4286250" y="5357813"/>
            <a:ext cx="1500188" cy="785812"/>
            <a:chOff x="4286248" y="5357826"/>
            <a:chExt cx="1500198" cy="785818"/>
          </a:xfrm>
        </p:grpSpPr>
        <p:sp>
          <p:nvSpPr>
            <p:cNvPr id="71" name="Right Brace 70"/>
            <p:cNvSpPr/>
            <p:nvPr/>
          </p:nvSpPr>
          <p:spPr>
            <a:xfrm>
              <a:off x="4286248" y="5357826"/>
              <a:ext cx="428628" cy="785818"/>
            </a:xfrm>
            <a:prstGeom prst="rightBrac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ar-IQ"/>
            </a:p>
          </p:txBody>
        </p:sp>
        <p:sp>
          <p:nvSpPr>
            <p:cNvPr id="7185" name="TextBox 71"/>
            <p:cNvSpPr txBox="1">
              <a:spLocks noChangeArrowheads="1"/>
            </p:cNvSpPr>
            <p:nvPr/>
          </p:nvSpPr>
          <p:spPr bwMode="auto">
            <a:xfrm>
              <a:off x="4714876" y="5559998"/>
              <a:ext cx="10715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dirty="0" smtClean="0">
                  <a:solidFill>
                    <a:srgbClr val="000066"/>
                  </a:solidFill>
                </a:rPr>
                <a:t>9-literals</a:t>
              </a:r>
              <a:endParaRPr lang="ar-IQ" dirty="0">
                <a:solidFill>
                  <a:srgbClr val="000066"/>
                </a:solidFill>
              </a:endParaRPr>
            </a:p>
          </p:txBody>
        </p:sp>
      </p:grpSp>
      <p:sp>
        <p:nvSpPr>
          <p:cNvPr id="74" name="Rectangle 73"/>
          <p:cNvSpPr>
            <a:spLocks noChangeArrowheads="1"/>
          </p:cNvSpPr>
          <p:nvPr/>
        </p:nvSpPr>
        <p:spPr bwMode="auto">
          <a:xfrm rot="871648">
            <a:off x="5737225" y="5399088"/>
            <a:ext cx="5889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sym typeface="Wingdings" pitchFamily="2" charset="2"/>
              </a:rPr>
              <a:t></a:t>
            </a:r>
            <a:endParaRPr lang="ar-IQ" sz="4000">
              <a:solidFill>
                <a:srgbClr val="FF0000"/>
              </a:solidFill>
            </a:endParaRPr>
          </a:p>
        </p:txBody>
      </p:sp>
      <p:sp>
        <p:nvSpPr>
          <p:cNvPr id="7182" name="Rectangle 79"/>
          <p:cNvSpPr>
            <a:spLocks noChangeArrowheads="1"/>
          </p:cNvSpPr>
          <p:nvPr/>
        </p:nvSpPr>
        <p:spPr bwMode="auto">
          <a:xfrm>
            <a:off x="598488" y="1285875"/>
            <a:ext cx="3505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ko-KR" sz="2000">
                <a:ea typeface="굴림"/>
                <a:cs typeface="굴림"/>
              </a:rPr>
              <a:t>F1(A,B,C) = </a:t>
            </a:r>
            <a:r>
              <a:rPr kumimoji="1" lang="el-GR" altLang="ko-KR" sz="2000">
                <a:cs typeface="바탕"/>
              </a:rPr>
              <a:t>Σ</a:t>
            </a:r>
            <a:r>
              <a:rPr kumimoji="1" lang="en-US" altLang="ko-KR" sz="2000">
                <a:ea typeface="굴림"/>
                <a:cs typeface="굴림"/>
              </a:rPr>
              <a:t>m(0,1,3,5,7,9). </a:t>
            </a:r>
            <a:endParaRPr kumimoji="1" lang="en-US" sz="2000"/>
          </a:p>
        </p:txBody>
      </p:sp>
      <p:sp>
        <p:nvSpPr>
          <p:cNvPr id="7183" name="Rectangle 80"/>
          <p:cNvSpPr>
            <a:spLocks noChangeArrowheads="1"/>
          </p:cNvSpPr>
          <p:nvPr/>
        </p:nvSpPr>
        <p:spPr bwMode="auto">
          <a:xfrm>
            <a:off x="571500" y="1701800"/>
            <a:ext cx="286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ko-KR" sz="2000">
                <a:ea typeface="굴림"/>
                <a:cs typeface="굴림"/>
              </a:rPr>
              <a:t>F2(A,B,C) = </a:t>
            </a:r>
            <a:r>
              <a:rPr kumimoji="1" lang="el-GR" altLang="ko-KR" sz="2000">
                <a:cs typeface="바탕"/>
              </a:rPr>
              <a:t>Σ</a:t>
            </a:r>
            <a:r>
              <a:rPr kumimoji="1" lang="en-US" altLang="ko-KR" sz="2000">
                <a:ea typeface="굴림"/>
                <a:cs typeface="굴림"/>
              </a:rPr>
              <a:t>m(1,2,6). </a:t>
            </a:r>
            <a:endParaRPr kumimoji="1" lang="en-US" sz="200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43388"/>
            <a:ext cx="8229600" cy="1571628"/>
          </a:xfrm>
          <a:effectLst>
            <a:glow rad="228600">
              <a:schemeClr val="accent2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z="25400" contourW="12700" prstMaterial="dkEdge">
            <a:bevelT w="190500" h="38100"/>
            <a:bevelB/>
            <a:contourClr>
              <a:schemeClr val="bg1"/>
            </a:contourClr>
          </a:sp3d>
        </p:spPr>
        <p:txBody>
          <a:bodyPr>
            <a:noAutofit/>
            <a:flatTx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 smtClean="0"/>
              <a:t>Five &amp; six variable K-Map</a:t>
            </a:r>
            <a:r>
              <a:rPr lang="ar-IQ" sz="4800" dirty="0" smtClean="0"/>
              <a:t/>
            </a:r>
            <a:br>
              <a:rPr lang="ar-IQ" sz="4800" dirty="0" smtClean="0"/>
            </a:br>
            <a:endParaRPr lang="ar-IQ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8C0AB-D207-427C-9C9C-950E96877D97}" type="slidenum">
              <a:rPr lang="ar-IQ"/>
              <a:pPr>
                <a:defRPr/>
              </a:pPr>
              <a:t>2</a:t>
            </a:fld>
            <a:endParaRPr lang="ar-IQ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28596" y="642918"/>
            <a:ext cx="8229600" cy="1571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z="25400" contourW="12700" prstMaterial="dkEdge">
            <a:bevelT w="190500" h="38100"/>
            <a:bevelB/>
            <a:contourClr>
              <a:schemeClr val="bg1"/>
            </a:contourClr>
          </a:sp3d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Autofit/>
            <a:flatTx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Chapter 1</a:t>
            </a:r>
            <a:endParaRPr kumimoji="0" lang="ar-IQ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509588"/>
          </a:xfrm>
        </p:spPr>
        <p:txBody>
          <a:bodyPr/>
          <a:lstStyle/>
          <a:p>
            <a:r>
              <a:rPr lang="en-US" sz="3200" smtClean="0">
                <a:cs typeface="Arial" pitchFamily="34" charset="0"/>
              </a:rPr>
              <a:t>Example 3-6/ p 132:</a:t>
            </a:r>
            <a:endParaRPr lang="ar-IQ" sz="32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24800" y="6223000"/>
            <a:ext cx="762000" cy="365125"/>
          </a:xfrm>
        </p:spPr>
        <p:txBody>
          <a:bodyPr/>
          <a:lstStyle/>
          <a:p>
            <a:pPr>
              <a:defRPr/>
            </a:pPr>
            <a:fld id="{6DF2D734-2B01-4996-8E9E-07862F96F547}" type="slidenum">
              <a:rPr lang="ar-IQ" smtClean="0"/>
              <a:pPr>
                <a:defRPr/>
              </a:pPr>
              <a:t>20</a:t>
            </a:fld>
            <a:endParaRPr lang="ar-IQ"/>
          </a:p>
        </p:txBody>
      </p:sp>
      <p:grpSp>
        <p:nvGrpSpPr>
          <p:cNvPr id="32772" name="Group 78"/>
          <p:cNvGrpSpPr>
            <a:grpSpLocks/>
          </p:cNvGrpSpPr>
          <p:nvPr/>
        </p:nvGrpSpPr>
        <p:grpSpPr bwMode="auto">
          <a:xfrm>
            <a:off x="71438" y="2181241"/>
            <a:ext cx="4154487" cy="3533775"/>
            <a:chOff x="2519" y="1566"/>
            <a:chExt cx="2617" cy="2226"/>
          </a:xfrm>
        </p:grpSpPr>
        <p:sp>
          <p:nvSpPr>
            <p:cNvPr id="32832" name="Text Box 26"/>
            <p:cNvSpPr txBox="1">
              <a:spLocks noChangeArrowheads="1"/>
            </p:cNvSpPr>
            <p:nvPr/>
          </p:nvSpPr>
          <p:spPr bwMode="invGray">
            <a:xfrm>
              <a:off x="3455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32833" name="Text Box 27"/>
            <p:cNvSpPr txBox="1">
              <a:spLocks noChangeArrowheads="1"/>
            </p:cNvSpPr>
            <p:nvPr/>
          </p:nvSpPr>
          <p:spPr bwMode="invGray">
            <a:xfrm>
              <a:off x="3903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endParaRPr lang="en-US" altLang="zh-TW" sz="2000" b="1">
                <a:cs typeface="新細明體"/>
              </a:endParaRPr>
            </a:p>
          </p:txBody>
        </p:sp>
        <p:sp>
          <p:nvSpPr>
            <p:cNvPr id="32834" name="Text Box 28"/>
            <p:cNvSpPr txBox="1">
              <a:spLocks noChangeArrowheads="1"/>
            </p:cNvSpPr>
            <p:nvPr/>
          </p:nvSpPr>
          <p:spPr bwMode="invGray">
            <a:xfrm>
              <a:off x="4351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32835" name="Text Box 29"/>
            <p:cNvSpPr txBox="1">
              <a:spLocks noChangeArrowheads="1"/>
            </p:cNvSpPr>
            <p:nvPr/>
          </p:nvSpPr>
          <p:spPr bwMode="invGray">
            <a:xfrm>
              <a:off x="4799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32836" name="Text Box 30"/>
            <p:cNvSpPr txBox="1">
              <a:spLocks noChangeArrowheads="1"/>
            </p:cNvSpPr>
            <p:nvPr/>
          </p:nvSpPr>
          <p:spPr bwMode="invGray">
            <a:xfrm>
              <a:off x="3903" y="297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32837" name="Text Box 31"/>
            <p:cNvSpPr txBox="1">
              <a:spLocks noChangeArrowheads="1"/>
            </p:cNvSpPr>
            <p:nvPr/>
          </p:nvSpPr>
          <p:spPr bwMode="invGray">
            <a:xfrm>
              <a:off x="4351" y="297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32838" name="Text Box 32"/>
            <p:cNvSpPr txBox="1">
              <a:spLocks noChangeArrowheads="1"/>
            </p:cNvSpPr>
            <p:nvPr/>
          </p:nvSpPr>
          <p:spPr bwMode="invGray">
            <a:xfrm>
              <a:off x="4799" y="297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32839" name="Text Box 33"/>
            <p:cNvSpPr txBox="1">
              <a:spLocks noChangeArrowheads="1"/>
            </p:cNvSpPr>
            <p:nvPr/>
          </p:nvSpPr>
          <p:spPr bwMode="invGray">
            <a:xfrm>
              <a:off x="3903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32840" name="Text Box 34"/>
            <p:cNvSpPr txBox="1">
              <a:spLocks noChangeArrowheads="1"/>
            </p:cNvSpPr>
            <p:nvPr/>
          </p:nvSpPr>
          <p:spPr bwMode="invGray">
            <a:xfrm>
              <a:off x="4799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32841" name="Text Box 35"/>
            <p:cNvSpPr txBox="1">
              <a:spLocks noChangeArrowheads="1"/>
            </p:cNvSpPr>
            <p:nvPr/>
          </p:nvSpPr>
          <p:spPr bwMode="invGray">
            <a:xfrm>
              <a:off x="4799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endParaRPr lang="en-US" altLang="zh-TW" sz="2000" b="1">
                <a:cs typeface="新細明體"/>
              </a:endParaRPr>
            </a:p>
          </p:txBody>
        </p:sp>
        <p:sp>
          <p:nvSpPr>
            <p:cNvPr id="32842" name="Text Box 36"/>
            <p:cNvSpPr txBox="1">
              <a:spLocks noChangeArrowheads="1"/>
            </p:cNvSpPr>
            <p:nvPr/>
          </p:nvSpPr>
          <p:spPr bwMode="invGray">
            <a:xfrm>
              <a:off x="3455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endParaRPr lang="en-US" altLang="zh-TW" sz="2000" b="1">
                <a:cs typeface="新細明體"/>
              </a:endParaRPr>
            </a:p>
          </p:txBody>
        </p:sp>
        <p:sp>
          <p:nvSpPr>
            <p:cNvPr id="32843" name="Text Box 37"/>
            <p:cNvSpPr txBox="1">
              <a:spLocks noChangeArrowheads="1"/>
            </p:cNvSpPr>
            <p:nvPr/>
          </p:nvSpPr>
          <p:spPr bwMode="invGray">
            <a:xfrm>
              <a:off x="3911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endParaRPr lang="en-US" altLang="zh-TW" sz="2000" b="1">
                <a:cs typeface="新細明體"/>
              </a:endParaRPr>
            </a:p>
          </p:txBody>
        </p:sp>
        <p:sp>
          <p:nvSpPr>
            <p:cNvPr id="32844" name="Text Box 38"/>
            <p:cNvSpPr txBox="1">
              <a:spLocks noChangeArrowheads="1"/>
            </p:cNvSpPr>
            <p:nvPr/>
          </p:nvSpPr>
          <p:spPr bwMode="invGray">
            <a:xfrm>
              <a:off x="4367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endParaRPr lang="en-US" altLang="zh-TW" sz="2000" b="1">
                <a:cs typeface="新細明體"/>
              </a:endParaRPr>
            </a:p>
          </p:txBody>
        </p:sp>
        <p:sp>
          <p:nvSpPr>
            <p:cNvPr id="32845" name="Text Box 39"/>
            <p:cNvSpPr txBox="1">
              <a:spLocks noChangeArrowheads="1"/>
            </p:cNvSpPr>
            <p:nvPr/>
          </p:nvSpPr>
          <p:spPr bwMode="invGray">
            <a:xfrm>
              <a:off x="3455" y="296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32846" name="Text Box 40"/>
            <p:cNvSpPr txBox="1">
              <a:spLocks noChangeArrowheads="1"/>
            </p:cNvSpPr>
            <p:nvPr/>
          </p:nvSpPr>
          <p:spPr bwMode="invGray">
            <a:xfrm>
              <a:off x="3455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32847" name="Text Box 41"/>
            <p:cNvSpPr txBox="1">
              <a:spLocks noChangeArrowheads="1"/>
            </p:cNvSpPr>
            <p:nvPr/>
          </p:nvSpPr>
          <p:spPr bwMode="invGray">
            <a:xfrm>
              <a:off x="4367" y="345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32848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49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50" name="Line 46"/>
            <p:cNvSpPr>
              <a:spLocks noChangeShapeType="1"/>
            </p:cNvSpPr>
            <p:nvPr/>
          </p:nvSpPr>
          <p:spPr bwMode="auto">
            <a:xfrm>
              <a:off x="3329" y="3791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51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52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53" name="Line 49"/>
            <p:cNvSpPr>
              <a:spLocks noChangeShapeType="1"/>
            </p:cNvSpPr>
            <p:nvPr/>
          </p:nvSpPr>
          <p:spPr bwMode="auto">
            <a:xfrm>
              <a:off x="4232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54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55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56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57" name="Line 53"/>
            <p:cNvSpPr>
              <a:spLocks noChangeShapeType="1"/>
            </p:cNvSpPr>
            <p:nvPr/>
          </p:nvSpPr>
          <p:spPr bwMode="auto">
            <a:xfrm>
              <a:off x="3329" y="3339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58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/>
                <a:t>00        01         11       10</a:t>
              </a:r>
            </a:p>
          </p:txBody>
        </p:sp>
        <p:sp>
          <p:nvSpPr>
            <p:cNvPr id="32859" name="Text Box 61"/>
            <p:cNvSpPr txBox="1">
              <a:spLocks noChangeArrowheads="1"/>
            </p:cNvSpPr>
            <p:nvPr/>
          </p:nvSpPr>
          <p:spPr bwMode="auto">
            <a:xfrm>
              <a:off x="2835" y="2081"/>
              <a:ext cx="408" cy="1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00</a:t>
              </a:r>
            </a:p>
            <a:p>
              <a:pPr>
                <a:spcBef>
                  <a:spcPct val="50000"/>
                </a:spcBef>
              </a:pPr>
              <a:endParaRPr lang="en-US" sz="1000"/>
            </a:p>
            <a:p>
              <a:pPr>
                <a:spcBef>
                  <a:spcPct val="50000"/>
                </a:spcBef>
              </a:pPr>
              <a:r>
                <a:rPr lang="en-US"/>
                <a:t>01</a:t>
              </a:r>
            </a:p>
            <a:p>
              <a:pPr>
                <a:spcBef>
                  <a:spcPct val="50000"/>
                </a:spcBef>
              </a:pPr>
              <a:endParaRPr lang="en-US" sz="1400"/>
            </a:p>
            <a:p>
              <a:pPr>
                <a:spcBef>
                  <a:spcPct val="50000"/>
                </a:spcBef>
              </a:pPr>
              <a:r>
                <a:rPr lang="en-US"/>
                <a:t>11</a:t>
              </a:r>
            </a:p>
            <a:p>
              <a:pPr>
                <a:spcBef>
                  <a:spcPct val="50000"/>
                </a:spcBef>
              </a:pPr>
              <a:endParaRPr lang="en-US"/>
            </a:p>
            <a:p>
              <a:pPr>
                <a:spcBef>
                  <a:spcPct val="50000"/>
                </a:spcBef>
              </a:pPr>
              <a:r>
                <a:rPr lang="en-US"/>
                <a:t>10</a:t>
              </a:r>
            </a:p>
          </p:txBody>
        </p:sp>
        <p:sp>
          <p:nvSpPr>
            <p:cNvPr id="32860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32861" name="Text Box 76"/>
            <p:cNvSpPr txBox="1">
              <a:spLocks noChangeArrowheads="1"/>
            </p:cNvSpPr>
            <p:nvPr/>
          </p:nvSpPr>
          <p:spPr bwMode="auto">
            <a:xfrm>
              <a:off x="3016" y="1566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CD</a:t>
              </a:r>
            </a:p>
          </p:txBody>
        </p:sp>
        <p:sp>
          <p:nvSpPr>
            <p:cNvPr id="32862" name="Text Box 77"/>
            <p:cNvSpPr txBox="1">
              <a:spLocks noChangeArrowheads="1"/>
            </p:cNvSpPr>
            <p:nvPr/>
          </p:nvSpPr>
          <p:spPr bwMode="auto">
            <a:xfrm>
              <a:off x="2519" y="1748"/>
              <a:ext cx="81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/>
                <a:t>F1=    AB</a:t>
              </a:r>
            </a:p>
          </p:txBody>
        </p:sp>
      </p:grpSp>
      <p:grpSp>
        <p:nvGrpSpPr>
          <p:cNvPr id="32773" name="Group 78"/>
          <p:cNvGrpSpPr>
            <a:grpSpLocks/>
          </p:cNvGrpSpPr>
          <p:nvPr/>
        </p:nvGrpSpPr>
        <p:grpSpPr bwMode="auto">
          <a:xfrm>
            <a:off x="4786313" y="2190750"/>
            <a:ext cx="4083050" cy="3533775"/>
            <a:chOff x="2564" y="1566"/>
            <a:chExt cx="2572" cy="2226"/>
          </a:xfrm>
        </p:grpSpPr>
        <p:sp>
          <p:nvSpPr>
            <p:cNvPr id="32801" name="Text Box 26"/>
            <p:cNvSpPr txBox="1">
              <a:spLocks noChangeArrowheads="1"/>
            </p:cNvSpPr>
            <p:nvPr/>
          </p:nvSpPr>
          <p:spPr bwMode="invGray">
            <a:xfrm>
              <a:off x="3455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32802" name="Text Box 27"/>
            <p:cNvSpPr txBox="1">
              <a:spLocks noChangeArrowheads="1"/>
            </p:cNvSpPr>
            <p:nvPr/>
          </p:nvSpPr>
          <p:spPr bwMode="invGray">
            <a:xfrm>
              <a:off x="3903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endParaRPr lang="en-US" altLang="zh-TW" sz="2000" b="1">
                <a:cs typeface="新細明體"/>
              </a:endParaRPr>
            </a:p>
          </p:txBody>
        </p:sp>
        <p:sp>
          <p:nvSpPr>
            <p:cNvPr id="32803" name="Text Box 28"/>
            <p:cNvSpPr txBox="1">
              <a:spLocks noChangeArrowheads="1"/>
            </p:cNvSpPr>
            <p:nvPr/>
          </p:nvSpPr>
          <p:spPr bwMode="invGray">
            <a:xfrm>
              <a:off x="4351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32804" name="Text Box 29"/>
            <p:cNvSpPr txBox="1">
              <a:spLocks noChangeArrowheads="1"/>
            </p:cNvSpPr>
            <p:nvPr/>
          </p:nvSpPr>
          <p:spPr bwMode="invGray">
            <a:xfrm>
              <a:off x="4799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32805" name="Text Box 30"/>
            <p:cNvSpPr txBox="1">
              <a:spLocks noChangeArrowheads="1"/>
            </p:cNvSpPr>
            <p:nvPr/>
          </p:nvSpPr>
          <p:spPr bwMode="invGray">
            <a:xfrm>
              <a:off x="3903" y="297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endParaRPr lang="en-US" altLang="zh-TW" sz="2000" b="1">
                <a:cs typeface="新細明體"/>
              </a:endParaRPr>
            </a:p>
          </p:txBody>
        </p:sp>
        <p:sp>
          <p:nvSpPr>
            <p:cNvPr id="32806" name="Text Box 31"/>
            <p:cNvSpPr txBox="1">
              <a:spLocks noChangeArrowheads="1"/>
            </p:cNvSpPr>
            <p:nvPr/>
          </p:nvSpPr>
          <p:spPr bwMode="invGray">
            <a:xfrm>
              <a:off x="4351" y="297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endParaRPr lang="en-US" altLang="zh-TW" sz="2000" b="1">
                <a:cs typeface="新細明體"/>
              </a:endParaRPr>
            </a:p>
          </p:txBody>
        </p:sp>
        <p:sp>
          <p:nvSpPr>
            <p:cNvPr id="32807" name="Text Box 32"/>
            <p:cNvSpPr txBox="1">
              <a:spLocks noChangeArrowheads="1"/>
            </p:cNvSpPr>
            <p:nvPr/>
          </p:nvSpPr>
          <p:spPr bwMode="invGray">
            <a:xfrm>
              <a:off x="4799" y="297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endParaRPr lang="en-US" altLang="zh-TW" sz="2000" b="1">
                <a:cs typeface="新細明體"/>
              </a:endParaRPr>
            </a:p>
          </p:txBody>
        </p:sp>
        <p:sp>
          <p:nvSpPr>
            <p:cNvPr id="32808" name="Text Box 33"/>
            <p:cNvSpPr txBox="1">
              <a:spLocks noChangeArrowheads="1"/>
            </p:cNvSpPr>
            <p:nvPr/>
          </p:nvSpPr>
          <p:spPr bwMode="invGray">
            <a:xfrm>
              <a:off x="3903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32809" name="Text Box 34"/>
            <p:cNvSpPr txBox="1">
              <a:spLocks noChangeArrowheads="1"/>
            </p:cNvSpPr>
            <p:nvPr/>
          </p:nvSpPr>
          <p:spPr bwMode="invGray">
            <a:xfrm>
              <a:off x="4799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32810" name="Text Box 35"/>
            <p:cNvSpPr txBox="1">
              <a:spLocks noChangeArrowheads="1"/>
            </p:cNvSpPr>
            <p:nvPr/>
          </p:nvSpPr>
          <p:spPr bwMode="invGray">
            <a:xfrm>
              <a:off x="4799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endParaRPr lang="en-US" altLang="zh-TW" sz="2000" b="1">
                <a:cs typeface="新細明體"/>
              </a:endParaRPr>
            </a:p>
          </p:txBody>
        </p:sp>
        <p:sp>
          <p:nvSpPr>
            <p:cNvPr id="32811" name="Text Box 36"/>
            <p:cNvSpPr txBox="1">
              <a:spLocks noChangeArrowheads="1"/>
            </p:cNvSpPr>
            <p:nvPr/>
          </p:nvSpPr>
          <p:spPr bwMode="invGray">
            <a:xfrm>
              <a:off x="3455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endParaRPr lang="en-US" altLang="zh-TW" sz="2000" b="1">
                <a:cs typeface="新細明體"/>
              </a:endParaRPr>
            </a:p>
          </p:txBody>
        </p:sp>
        <p:sp>
          <p:nvSpPr>
            <p:cNvPr id="32812" name="Text Box 37"/>
            <p:cNvSpPr txBox="1">
              <a:spLocks noChangeArrowheads="1"/>
            </p:cNvSpPr>
            <p:nvPr/>
          </p:nvSpPr>
          <p:spPr bwMode="invGray">
            <a:xfrm>
              <a:off x="3911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endParaRPr lang="en-US" altLang="zh-TW" sz="2000" b="1">
                <a:cs typeface="新細明體"/>
              </a:endParaRPr>
            </a:p>
          </p:txBody>
        </p:sp>
        <p:sp>
          <p:nvSpPr>
            <p:cNvPr id="32813" name="Text Box 38"/>
            <p:cNvSpPr txBox="1">
              <a:spLocks noChangeArrowheads="1"/>
            </p:cNvSpPr>
            <p:nvPr/>
          </p:nvSpPr>
          <p:spPr bwMode="invGray">
            <a:xfrm>
              <a:off x="4367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endParaRPr lang="en-US" altLang="zh-TW" sz="2000" b="1">
                <a:cs typeface="新細明體"/>
              </a:endParaRPr>
            </a:p>
          </p:txBody>
        </p:sp>
        <p:sp>
          <p:nvSpPr>
            <p:cNvPr id="32814" name="Text Box 39"/>
            <p:cNvSpPr txBox="1">
              <a:spLocks noChangeArrowheads="1"/>
            </p:cNvSpPr>
            <p:nvPr/>
          </p:nvSpPr>
          <p:spPr bwMode="invGray">
            <a:xfrm>
              <a:off x="3455" y="296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32815" name="Text Box 40"/>
            <p:cNvSpPr txBox="1">
              <a:spLocks noChangeArrowheads="1"/>
            </p:cNvSpPr>
            <p:nvPr/>
          </p:nvSpPr>
          <p:spPr bwMode="invGray">
            <a:xfrm>
              <a:off x="3455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32816" name="Text Box 41"/>
            <p:cNvSpPr txBox="1">
              <a:spLocks noChangeArrowheads="1"/>
            </p:cNvSpPr>
            <p:nvPr/>
          </p:nvSpPr>
          <p:spPr bwMode="invGray">
            <a:xfrm>
              <a:off x="4367" y="345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32817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18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19" name="Line 46"/>
            <p:cNvSpPr>
              <a:spLocks noChangeShapeType="1"/>
            </p:cNvSpPr>
            <p:nvPr/>
          </p:nvSpPr>
          <p:spPr bwMode="auto">
            <a:xfrm>
              <a:off x="3329" y="3791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20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21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22" name="Line 49"/>
            <p:cNvSpPr>
              <a:spLocks noChangeShapeType="1"/>
            </p:cNvSpPr>
            <p:nvPr/>
          </p:nvSpPr>
          <p:spPr bwMode="auto">
            <a:xfrm>
              <a:off x="4232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23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24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25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26" name="Line 53"/>
            <p:cNvSpPr>
              <a:spLocks noChangeShapeType="1"/>
            </p:cNvSpPr>
            <p:nvPr/>
          </p:nvSpPr>
          <p:spPr bwMode="auto">
            <a:xfrm>
              <a:off x="3329" y="3339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2827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/>
                <a:t>00        01         11       10</a:t>
              </a:r>
            </a:p>
          </p:txBody>
        </p:sp>
        <p:sp>
          <p:nvSpPr>
            <p:cNvPr id="32828" name="Text Box 61"/>
            <p:cNvSpPr txBox="1">
              <a:spLocks noChangeArrowheads="1"/>
            </p:cNvSpPr>
            <p:nvPr/>
          </p:nvSpPr>
          <p:spPr bwMode="auto">
            <a:xfrm>
              <a:off x="2835" y="2081"/>
              <a:ext cx="408" cy="1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00</a:t>
              </a:r>
            </a:p>
            <a:p>
              <a:pPr>
                <a:spcBef>
                  <a:spcPct val="50000"/>
                </a:spcBef>
              </a:pPr>
              <a:endParaRPr lang="en-US" sz="1000"/>
            </a:p>
            <a:p>
              <a:pPr>
                <a:spcBef>
                  <a:spcPct val="50000"/>
                </a:spcBef>
              </a:pPr>
              <a:r>
                <a:rPr lang="en-US"/>
                <a:t>01</a:t>
              </a:r>
            </a:p>
            <a:p>
              <a:pPr>
                <a:spcBef>
                  <a:spcPct val="50000"/>
                </a:spcBef>
              </a:pPr>
              <a:endParaRPr lang="en-US" sz="1400"/>
            </a:p>
            <a:p>
              <a:pPr>
                <a:spcBef>
                  <a:spcPct val="50000"/>
                </a:spcBef>
              </a:pPr>
              <a:r>
                <a:rPr lang="en-US"/>
                <a:t>11</a:t>
              </a:r>
            </a:p>
            <a:p>
              <a:pPr>
                <a:spcBef>
                  <a:spcPct val="50000"/>
                </a:spcBef>
              </a:pPr>
              <a:endParaRPr lang="en-US"/>
            </a:p>
            <a:p>
              <a:pPr>
                <a:spcBef>
                  <a:spcPct val="50000"/>
                </a:spcBef>
              </a:pPr>
              <a:r>
                <a:rPr lang="en-US"/>
                <a:t>10</a:t>
              </a:r>
            </a:p>
          </p:txBody>
        </p:sp>
        <p:sp>
          <p:nvSpPr>
            <p:cNvPr id="32829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32830" name="Text Box 76"/>
            <p:cNvSpPr txBox="1">
              <a:spLocks noChangeArrowheads="1"/>
            </p:cNvSpPr>
            <p:nvPr/>
          </p:nvSpPr>
          <p:spPr bwMode="auto">
            <a:xfrm>
              <a:off x="3016" y="1566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CD</a:t>
              </a:r>
            </a:p>
          </p:txBody>
        </p:sp>
        <p:sp>
          <p:nvSpPr>
            <p:cNvPr id="32831" name="Text Box 77"/>
            <p:cNvSpPr txBox="1">
              <a:spLocks noChangeArrowheads="1"/>
            </p:cNvSpPr>
            <p:nvPr/>
          </p:nvSpPr>
          <p:spPr bwMode="auto">
            <a:xfrm>
              <a:off x="2564" y="1748"/>
              <a:ext cx="6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/>
                <a:t>F2=   AB</a:t>
              </a:r>
            </a:p>
          </p:txBody>
        </p:sp>
      </p:grpSp>
      <p:sp>
        <p:nvSpPr>
          <p:cNvPr id="32774" name="Rectangle 68"/>
          <p:cNvSpPr>
            <a:spLocks noChangeArrowheads="1"/>
          </p:cNvSpPr>
          <p:nvPr/>
        </p:nvSpPr>
        <p:spPr bwMode="auto">
          <a:xfrm>
            <a:off x="868363" y="1223963"/>
            <a:ext cx="50609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ko-KR">
                <a:ea typeface="굴림"/>
                <a:cs typeface="굴림"/>
              </a:rPr>
              <a:t>F1(A,B,C,D) = </a:t>
            </a:r>
            <a:r>
              <a:rPr kumimoji="1" lang="el-GR" altLang="ko-KR">
                <a:cs typeface="바탕"/>
              </a:rPr>
              <a:t>Σ</a:t>
            </a:r>
            <a:r>
              <a:rPr kumimoji="1" lang="en-US" altLang="ko-KR">
                <a:ea typeface="굴림"/>
                <a:cs typeface="굴림"/>
              </a:rPr>
              <a:t>m(4,6,7,8,9,10,11,12,13,14,15) </a:t>
            </a:r>
            <a:endParaRPr kumimoji="1" lang="en-US"/>
          </a:p>
        </p:txBody>
      </p:sp>
      <p:sp>
        <p:nvSpPr>
          <p:cNvPr id="32775" name="Rectangle 69"/>
          <p:cNvSpPr>
            <a:spLocks noChangeArrowheads="1"/>
          </p:cNvSpPr>
          <p:nvPr/>
        </p:nvSpPr>
        <p:spPr bwMode="auto">
          <a:xfrm>
            <a:off x="857250" y="1639888"/>
            <a:ext cx="4098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ko-KR">
                <a:ea typeface="굴림"/>
                <a:cs typeface="굴림"/>
              </a:rPr>
              <a:t>F2(A,B,C,D) = </a:t>
            </a:r>
            <a:r>
              <a:rPr kumimoji="1" lang="el-GR" altLang="ko-KR">
                <a:cs typeface="바탕"/>
              </a:rPr>
              <a:t>Σ</a:t>
            </a:r>
            <a:r>
              <a:rPr kumimoji="1" lang="en-US" altLang="ko-KR">
                <a:ea typeface="굴림"/>
                <a:cs typeface="굴림"/>
              </a:rPr>
              <a:t>m(4,6,7,8,9,10,11,12) </a:t>
            </a:r>
            <a:endParaRPr kumimoji="1" lang="en-US"/>
          </a:p>
        </p:txBody>
      </p:sp>
      <p:sp>
        <p:nvSpPr>
          <p:cNvPr id="71" name="Rounded Rectangle 70"/>
          <p:cNvSpPr/>
          <p:nvPr/>
        </p:nvSpPr>
        <p:spPr>
          <a:xfrm>
            <a:off x="2903538" y="3724275"/>
            <a:ext cx="1214437" cy="1143000"/>
          </a:xfrm>
          <a:prstGeom prst="roundRect">
            <a:avLst>
              <a:gd name="adj" fmla="val 40808"/>
            </a:avLst>
          </a:prstGeom>
          <a:noFill/>
          <a:ln w="28575">
            <a:solidFill>
              <a:srgbClr val="00006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IQ"/>
          </a:p>
        </p:txBody>
      </p:sp>
      <p:sp>
        <p:nvSpPr>
          <p:cNvPr id="72" name="Rounded Rectangle 71"/>
          <p:cNvSpPr/>
          <p:nvPr/>
        </p:nvSpPr>
        <p:spPr>
          <a:xfrm>
            <a:off x="1500188" y="4438650"/>
            <a:ext cx="2770187" cy="1143000"/>
          </a:xfrm>
          <a:prstGeom prst="roundRect">
            <a:avLst>
              <a:gd name="adj" fmla="val 23907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IQ"/>
          </a:p>
        </p:txBody>
      </p:sp>
      <p:grpSp>
        <p:nvGrpSpPr>
          <p:cNvPr id="32778" name="Group 51"/>
          <p:cNvGrpSpPr>
            <a:grpSpLocks/>
          </p:cNvGrpSpPr>
          <p:nvPr/>
        </p:nvGrpSpPr>
        <p:grpSpPr bwMode="auto">
          <a:xfrm>
            <a:off x="1071563" y="3652838"/>
            <a:ext cx="719137" cy="1285875"/>
            <a:chOff x="7527852" y="3486991"/>
            <a:chExt cx="505063" cy="1215240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7532312" y="3486991"/>
              <a:ext cx="500603" cy="15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>
              <a:off x="7424738" y="4094054"/>
              <a:ext cx="1215240" cy="111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7527852" y="4700730"/>
              <a:ext cx="500603" cy="150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779" name="Group 52"/>
          <p:cNvGrpSpPr>
            <a:grpSpLocks/>
          </p:cNvGrpSpPr>
          <p:nvPr/>
        </p:nvGrpSpPr>
        <p:grpSpPr bwMode="auto">
          <a:xfrm rot="10800000">
            <a:off x="3709988" y="3652838"/>
            <a:ext cx="862012" cy="1285875"/>
            <a:chOff x="7527852" y="3486991"/>
            <a:chExt cx="504269" cy="1215240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7537139" y="3491492"/>
              <a:ext cx="498697" cy="15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7415035" y="4098934"/>
              <a:ext cx="1213740" cy="185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7530638" y="4703732"/>
              <a:ext cx="499626" cy="15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Rounded Rectangle 80"/>
          <p:cNvSpPr/>
          <p:nvPr/>
        </p:nvSpPr>
        <p:spPr>
          <a:xfrm rot="5400000">
            <a:off x="7929562" y="3367088"/>
            <a:ext cx="428625" cy="1143000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IQ"/>
          </a:p>
        </p:txBody>
      </p:sp>
      <p:sp>
        <p:nvSpPr>
          <p:cNvPr id="82" name="Rounded Rectangle 81"/>
          <p:cNvSpPr/>
          <p:nvPr/>
        </p:nvSpPr>
        <p:spPr>
          <a:xfrm rot="5400000">
            <a:off x="7179469" y="4045744"/>
            <a:ext cx="428625" cy="2643187"/>
          </a:xfrm>
          <a:prstGeom prst="roundRect">
            <a:avLst>
              <a:gd name="adj" fmla="val 40197"/>
            </a:avLst>
          </a:prstGeom>
          <a:noFill/>
          <a:ln w="38100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IQ"/>
          </a:p>
        </p:txBody>
      </p:sp>
      <p:sp>
        <p:nvSpPr>
          <p:cNvPr id="83" name="Rounded Rectangle 82"/>
          <p:cNvSpPr/>
          <p:nvPr/>
        </p:nvSpPr>
        <p:spPr>
          <a:xfrm>
            <a:off x="6143625" y="3724275"/>
            <a:ext cx="428625" cy="1143000"/>
          </a:xfrm>
          <a:prstGeom prst="roundRect">
            <a:avLst>
              <a:gd name="adj" fmla="val 40197"/>
            </a:avLst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IQ"/>
          </a:p>
        </p:txBody>
      </p:sp>
      <p:sp>
        <p:nvSpPr>
          <p:cNvPr id="32783" name="TextBox 83"/>
          <p:cNvSpPr txBox="1">
            <a:spLocks noChangeArrowheads="1"/>
          </p:cNvSpPr>
          <p:nvPr/>
        </p:nvSpPr>
        <p:spPr bwMode="auto">
          <a:xfrm>
            <a:off x="1428750" y="6140450"/>
            <a:ext cx="1071563" cy="369888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/>
              <a:t>1-literal</a:t>
            </a:r>
            <a:endParaRPr lang="ar-IQ"/>
          </a:p>
        </p:txBody>
      </p:sp>
      <p:cxnSp>
        <p:nvCxnSpPr>
          <p:cNvPr id="86" name="Straight Arrow Connector 85"/>
          <p:cNvCxnSpPr/>
          <p:nvPr/>
        </p:nvCxnSpPr>
        <p:spPr>
          <a:xfrm flipV="1">
            <a:off x="2286000" y="5581650"/>
            <a:ext cx="500063" cy="60166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85" name="TextBox 86"/>
          <p:cNvSpPr txBox="1">
            <a:spLocks noChangeArrowheads="1"/>
          </p:cNvSpPr>
          <p:nvPr/>
        </p:nvSpPr>
        <p:spPr bwMode="auto">
          <a:xfrm>
            <a:off x="142875" y="5711825"/>
            <a:ext cx="1071563" cy="369888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/>
              <a:t>2-literals</a:t>
            </a:r>
            <a:endParaRPr lang="ar-IQ"/>
          </a:p>
        </p:txBody>
      </p:sp>
      <p:cxnSp>
        <p:nvCxnSpPr>
          <p:cNvPr id="88" name="Straight Arrow Connector 87"/>
          <p:cNvCxnSpPr/>
          <p:nvPr/>
        </p:nvCxnSpPr>
        <p:spPr>
          <a:xfrm flipV="1">
            <a:off x="1000125" y="4938713"/>
            <a:ext cx="357188" cy="958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87" name="TextBox 89"/>
          <p:cNvSpPr txBox="1">
            <a:spLocks noChangeArrowheads="1"/>
          </p:cNvSpPr>
          <p:nvPr/>
        </p:nvSpPr>
        <p:spPr bwMode="auto">
          <a:xfrm>
            <a:off x="2928938" y="6140450"/>
            <a:ext cx="1071562" cy="369888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/>
              <a:t>2-literals</a:t>
            </a:r>
            <a:endParaRPr lang="ar-IQ"/>
          </a:p>
        </p:txBody>
      </p:sp>
      <p:cxnSp>
        <p:nvCxnSpPr>
          <p:cNvPr id="91" name="Straight Arrow Connector 90"/>
          <p:cNvCxnSpPr/>
          <p:nvPr/>
        </p:nvCxnSpPr>
        <p:spPr>
          <a:xfrm rot="16200000" flipV="1">
            <a:off x="2770981" y="5352257"/>
            <a:ext cx="1316037" cy="285750"/>
          </a:xfrm>
          <a:prstGeom prst="straightConnector1">
            <a:avLst/>
          </a:prstGeom>
          <a:ln w="28575">
            <a:solidFill>
              <a:srgbClr val="00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89" name="TextBox 94"/>
          <p:cNvSpPr txBox="1">
            <a:spLocks noChangeArrowheads="1"/>
          </p:cNvSpPr>
          <p:nvPr/>
        </p:nvSpPr>
        <p:spPr bwMode="auto">
          <a:xfrm>
            <a:off x="6786563" y="6170613"/>
            <a:ext cx="1071562" cy="369887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/>
              <a:t>2-literals</a:t>
            </a:r>
            <a:endParaRPr lang="ar-IQ"/>
          </a:p>
        </p:txBody>
      </p:sp>
      <p:cxnSp>
        <p:nvCxnSpPr>
          <p:cNvPr id="96" name="Straight Arrow Connector 95"/>
          <p:cNvCxnSpPr/>
          <p:nvPr/>
        </p:nvCxnSpPr>
        <p:spPr>
          <a:xfrm rot="16200000" flipV="1">
            <a:off x="7021512" y="5775326"/>
            <a:ext cx="601663" cy="21431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91" name="TextBox 97"/>
          <p:cNvSpPr txBox="1">
            <a:spLocks noChangeArrowheads="1"/>
          </p:cNvSpPr>
          <p:nvPr/>
        </p:nvSpPr>
        <p:spPr bwMode="auto">
          <a:xfrm>
            <a:off x="7786688" y="1854200"/>
            <a:ext cx="1071562" cy="369888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/>
              <a:t>3-literals</a:t>
            </a:r>
            <a:endParaRPr lang="ar-IQ"/>
          </a:p>
        </p:txBody>
      </p:sp>
      <p:cxnSp>
        <p:nvCxnSpPr>
          <p:cNvPr id="99" name="Straight Arrow Connector 98"/>
          <p:cNvCxnSpPr/>
          <p:nvPr/>
        </p:nvCxnSpPr>
        <p:spPr>
          <a:xfrm rot="5400000">
            <a:off x="7358062" y="2820988"/>
            <a:ext cx="1571625" cy="2857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93" name="TextBox 100"/>
          <p:cNvSpPr txBox="1">
            <a:spLocks noChangeArrowheads="1"/>
          </p:cNvSpPr>
          <p:nvPr/>
        </p:nvSpPr>
        <p:spPr bwMode="auto">
          <a:xfrm>
            <a:off x="6215063" y="1866900"/>
            <a:ext cx="1071562" cy="369888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/>
              <a:t>3-literals</a:t>
            </a:r>
            <a:endParaRPr lang="ar-IQ"/>
          </a:p>
        </p:txBody>
      </p:sp>
      <p:cxnSp>
        <p:nvCxnSpPr>
          <p:cNvPr id="102" name="Straight Arrow Connector 101"/>
          <p:cNvCxnSpPr/>
          <p:nvPr/>
        </p:nvCxnSpPr>
        <p:spPr>
          <a:xfrm rot="5400000">
            <a:off x="5786437" y="2833688"/>
            <a:ext cx="1571625" cy="2857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6524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cs typeface="Arial" pitchFamily="34" charset="0"/>
              </a:rPr>
              <a:t>Four, Five &amp; six variable K-Map</a:t>
            </a:r>
            <a:endParaRPr lang="ar-IQ" sz="40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389437"/>
          </a:xfrm>
        </p:spPr>
        <p:txBody>
          <a:bodyPr/>
          <a:lstStyle/>
          <a:p>
            <a:pPr algn="l" rtl="0"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Four–variable  Karnaugh map</a:t>
            </a:r>
          </a:p>
          <a:p>
            <a:pPr algn="l" rtl="0" eaLnBrk="1" hangingPunct="1"/>
            <a:r>
              <a:rPr kumimoji="1" lang="en-US" altLang="ko-KR" sz="2400" u="sng" dirty="0" smtClean="0">
                <a:latin typeface="Arial" pitchFamily="34" charset="0"/>
                <a:ea typeface="굴림"/>
                <a:cs typeface="Arial" pitchFamily="34" charset="0"/>
              </a:rPr>
              <a:t>Example:</a:t>
            </a:r>
          </a:p>
          <a:p>
            <a:pPr algn="l" rtl="0" eaLnBrk="1" hangingPunct="1">
              <a:buFont typeface="Wingdings 2" pitchFamily="18" charset="2"/>
              <a:buNone/>
            </a:pPr>
            <a:r>
              <a:rPr kumimoji="1" lang="en-US" altLang="ko-KR" sz="2400" dirty="0" smtClean="0">
                <a:latin typeface="Arial" pitchFamily="34" charset="0"/>
                <a:ea typeface="굴림"/>
                <a:cs typeface="Arial" pitchFamily="34" charset="0"/>
              </a:rPr>
              <a:t>F(A,B,C,D) = </a:t>
            </a:r>
            <a:r>
              <a:rPr kumimoji="1" lang="el-GR" altLang="ko-KR" sz="2800" dirty="0" smtClean="0">
                <a:latin typeface="Arial" pitchFamily="34" charset="0"/>
                <a:cs typeface="Arial" pitchFamily="34" charset="0"/>
              </a:rPr>
              <a:t>Σ</a:t>
            </a:r>
            <a:r>
              <a:rPr kumimoji="1" lang="en-US" altLang="ko-KR" sz="2400" dirty="0" smtClean="0">
                <a:latin typeface="Arial" pitchFamily="34" charset="0"/>
                <a:ea typeface="굴림"/>
                <a:cs typeface="Arial" pitchFamily="34" charset="0"/>
              </a:rPr>
              <a:t>m(3,4,6,7,9,11,12,14,15).</a:t>
            </a:r>
          </a:p>
          <a:p>
            <a:pPr algn="l" rtl="0" eaLnBrk="1" hangingPunct="1">
              <a:buFont typeface="Wingdings 2" pitchFamily="18" charset="2"/>
              <a:buNone/>
            </a:pPr>
            <a:endParaRPr kumimoji="1" lang="en-US" altLang="ko-KR" sz="2400" dirty="0" smtClean="0">
              <a:latin typeface="Arial" pitchFamily="34" charset="0"/>
              <a:ea typeface="굴림"/>
              <a:cs typeface="Arial" pitchFamily="34" charset="0"/>
            </a:endParaRPr>
          </a:p>
          <a:p>
            <a:pPr algn="l" rtl="0" eaLnBrk="1" hangingPunct="1"/>
            <a:endParaRPr lang="ar-IQ" dirty="0" smtClean="0"/>
          </a:p>
        </p:txBody>
      </p:sp>
      <p:sp>
        <p:nvSpPr>
          <p:cNvPr id="80" name="Slide Number Placeholder 7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59982-2D62-47EC-8075-B0912AB32FD0}" type="slidenum">
              <a:rPr lang="ar-IQ"/>
              <a:pPr>
                <a:defRPr/>
              </a:pPr>
              <a:t>3</a:t>
            </a:fld>
            <a:endParaRPr lang="ar-IQ"/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4356100" y="3109913"/>
            <a:ext cx="3797300" cy="3533775"/>
            <a:chOff x="2744" y="1566"/>
            <a:chExt cx="2392" cy="2226"/>
          </a:xfrm>
        </p:grpSpPr>
        <p:sp>
          <p:nvSpPr>
            <p:cNvPr id="23601" name="Text Box 26"/>
            <p:cNvSpPr txBox="1">
              <a:spLocks noChangeArrowheads="1"/>
            </p:cNvSpPr>
            <p:nvPr/>
          </p:nvSpPr>
          <p:spPr bwMode="invGray">
            <a:xfrm>
              <a:off x="3455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23602" name="Text Box 27"/>
            <p:cNvSpPr txBox="1">
              <a:spLocks noChangeArrowheads="1"/>
            </p:cNvSpPr>
            <p:nvPr/>
          </p:nvSpPr>
          <p:spPr bwMode="invGray">
            <a:xfrm>
              <a:off x="3903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23603" name="Text Box 28"/>
            <p:cNvSpPr txBox="1">
              <a:spLocks noChangeArrowheads="1"/>
            </p:cNvSpPr>
            <p:nvPr/>
          </p:nvSpPr>
          <p:spPr bwMode="invGray">
            <a:xfrm>
              <a:off x="4351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23604" name="Text Box 29"/>
            <p:cNvSpPr txBox="1">
              <a:spLocks noChangeArrowheads="1"/>
            </p:cNvSpPr>
            <p:nvPr/>
          </p:nvSpPr>
          <p:spPr bwMode="invGray">
            <a:xfrm>
              <a:off x="4799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23605" name="Text Box 30"/>
            <p:cNvSpPr txBox="1">
              <a:spLocks noChangeArrowheads="1"/>
            </p:cNvSpPr>
            <p:nvPr/>
          </p:nvSpPr>
          <p:spPr bwMode="invGray">
            <a:xfrm>
              <a:off x="3903" y="297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23606" name="Text Box 31"/>
            <p:cNvSpPr txBox="1">
              <a:spLocks noChangeArrowheads="1"/>
            </p:cNvSpPr>
            <p:nvPr/>
          </p:nvSpPr>
          <p:spPr bwMode="invGray">
            <a:xfrm>
              <a:off x="4351" y="297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23607" name="Text Box 32"/>
            <p:cNvSpPr txBox="1">
              <a:spLocks noChangeArrowheads="1"/>
            </p:cNvSpPr>
            <p:nvPr/>
          </p:nvSpPr>
          <p:spPr bwMode="invGray">
            <a:xfrm>
              <a:off x="4799" y="297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23608" name="Text Box 33"/>
            <p:cNvSpPr txBox="1">
              <a:spLocks noChangeArrowheads="1"/>
            </p:cNvSpPr>
            <p:nvPr/>
          </p:nvSpPr>
          <p:spPr bwMode="invGray">
            <a:xfrm>
              <a:off x="3903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23609" name="Text Box 34"/>
            <p:cNvSpPr txBox="1">
              <a:spLocks noChangeArrowheads="1"/>
            </p:cNvSpPr>
            <p:nvPr/>
          </p:nvSpPr>
          <p:spPr bwMode="invGray">
            <a:xfrm>
              <a:off x="4799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23610" name="Text Box 35"/>
            <p:cNvSpPr txBox="1">
              <a:spLocks noChangeArrowheads="1"/>
            </p:cNvSpPr>
            <p:nvPr/>
          </p:nvSpPr>
          <p:spPr bwMode="invGray">
            <a:xfrm>
              <a:off x="4799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23611" name="Text Box 36"/>
            <p:cNvSpPr txBox="1">
              <a:spLocks noChangeArrowheads="1"/>
            </p:cNvSpPr>
            <p:nvPr/>
          </p:nvSpPr>
          <p:spPr bwMode="invGray">
            <a:xfrm>
              <a:off x="3455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23612" name="Text Box 37"/>
            <p:cNvSpPr txBox="1">
              <a:spLocks noChangeArrowheads="1"/>
            </p:cNvSpPr>
            <p:nvPr/>
          </p:nvSpPr>
          <p:spPr bwMode="invGray">
            <a:xfrm>
              <a:off x="3911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23613" name="Text Box 38"/>
            <p:cNvSpPr txBox="1">
              <a:spLocks noChangeArrowheads="1"/>
            </p:cNvSpPr>
            <p:nvPr/>
          </p:nvSpPr>
          <p:spPr bwMode="invGray">
            <a:xfrm>
              <a:off x="4367" y="2063"/>
              <a:ext cx="192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23614" name="Text Box 39"/>
            <p:cNvSpPr txBox="1">
              <a:spLocks noChangeArrowheads="1"/>
            </p:cNvSpPr>
            <p:nvPr/>
          </p:nvSpPr>
          <p:spPr bwMode="invGray">
            <a:xfrm>
              <a:off x="3455" y="296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23615" name="Text Box 40"/>
            <p:cNvSpPr txBox="1">
              <a:spLocks noChangeArrowheads="1"/>
            </p:cNvSpPr>
            <p:nvPr/>
          </p:nvSpPr>
          <p:spPr bwMode="invGray">
            <a:xfrm>
              <a:off x="3455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23616" name="Text Box 41"/>
            <p:cNvSpPr txBox="1">
              <a:spLocks noChangeArrowheads="1"/>
            </p:cNvSpPr>
            <p:nvPr/>
          </p:nvSpPr>
          <p:spPr bwMode="invGray">
            <a:xfrm>
              <a:off x="4367" y="345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23617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618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619" name="Line 46"/>
            <p:cNvSpPr>
              <a:spLocks noChangeShapeType="1"/>
            </p:cNvSpPr>
            <p:nvPr/>
          </p:nvSpPr>
          <p:spPr bwMode="auto">
            <a:xfrm>
              <a:off x="3329" y="3791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620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621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622" name="Line 49"/>
            <p:cNvSpPr>
              <a:spLocks noChangeShapeType="1"/>
            </p:cNvSpPr>
            <p:nvPr/>
          </p:nvSpPr>
          <p:spPr bwMode="auto">
            <a:xfrm>
              <a:off x="4232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623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624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625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626" name="Line 53"/>
            <p:cNvSpPr>
              <a:spLocks noChangeShapeType="1"/>
            </p:cNvSpPr>
            <p:nvPr/>
          </p:nvSpPr>
          <p:spPr bwMode="auto">
            <a:xfrm>
              <a:off x="3329" y="3339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627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/>
                <a:t>00        01         11       10</a:t>
              </a:r>
            </a:p>
          </p:txBody>
        </p:sp>
        <p:sp>
          <p:nvSpPr>
            <p:cNvPr id="23628" name="Text Box 61"/>
            <p:cNvSpPr txBox="1">
              <a:spLocks noChangeArrowheads="1"/>
            </p:cNvSpPr>
            <p:nvPr/>
          </p:nvSpPr>
          <p:spPr bwMode="auto">
            <a:xfrm>
              <a:off x="2835" y="2081"/>
              <a:ext cx="408" cy="1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00</a:t>
              </a:r>
            </a:p>
            <a:p>
              <a:pPr>
                <a:spcBef>
                  <a:spcPct val="50000"/>
                </a:spcBef>
              </a:pPr>
              <a:endParaRPr lang="en-US" sz="1000"/>
            </a:p>
            <a:p>
              <a:pPr>
                <a:spcBef>
                  <a:spcPct val="50000"/>
                </a:spcBef>
              </a:pPr>
              <a:r>
                <a:rPr lang="en-US"/>
                <a:t>01</a:t>
              </a:r>
            </a:p>
            <a:p>
              <a:pPr>
                <a:spcBef>
                  <a:spcPct val="50000"/>
                </a:spcBef>
              </a:pPr>
              <a:endParaRPr lang="en-US" sz="1400"/>
            </a:p>
            <a:p>
              <a:pPr>
                <a:spcBef>
                  <a:spcPct val="50000"/>
                </a:spcBef>
              </a:pPr>
              <a:r>
                <a:rPr lang="en-US"/>
                <a:t>11</a:t>
              </a:r>
            </a:p>
            <a:p>
              <a:pPr>
                <a:spcBef>
                  <a:spcPct val="50000"/>
                </a:spcBef>
              </a:pPr>
              <a:endParaRPr lang="en-US"/>
            </a:p>
            <a:p>
              <a:pPr>
                <a:spcBef>
                  <a:spcPct val="50000"/>
                </a:spcBef>
              </a:pPr>
              <a:r>
                <a:rPr lang="en-US"/>
                <a:t>10</a:t>
              </a:r>
            </a:p>
          </p:txBody>
        </p:sp>
        <p:sp>
          <p:nvSpPr>
            <p:cNvPr id="23629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23630" name="Text Box 76"/>
            <p:cNvSpPr txBox="1">
              <a:spLocks noChangeArrowheads="1"/>
            </p:cNvSpPr>
            <p:nvPr/>
          </p:nvSpPr>
          <p:spPr bwMode="auto">
            <a:xfrm>
              <a:off x="3016" y="1566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CD</a:t>
              </a:r>
            </a:p>
          </p:txBody>
        </p:sp>
        <p:sp>
          <p:nvSpPr>
            <p:cNvPr id="23631" name="Text Box 77"/>
            <p:cNvSpPr txBox="1">
              <a:spLocks noChangeArrowheads="1"/>
            </p:cNvSpPr>
            <p:nvPr/>
          </p:nvSpPr>
          <p:spPr bwMode="auto">
            <a:xfrm>
              <a:off x="2744" y="1748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AB</a:t>
              </a:r>
            </a:p>
          </p:txBody>
        </p:sp>
      </p:grpSp>
      <p:grpSp>
        <p:nvGrpSpPr>
          <p:cNvPr id="4" name="Group 78"/>
          <p:cNvGrpSpPr>
            <a:grpSpLocks/>
          </p:cNvGrpSpPr>
          <p:nvPr/>
        </p:nvGrpSpPr>
        <p:grpSpPr bwMode="auto">
          <a:xfrm>
            <a:off x="357188" y="3057525"/>
            <a:ext cx="3797300" cy="3533775"/>
            <a:chOff x="2744" y="1566"/>
            <a:chExt cx="2392" cy="2226"/>
          </a:xfrm>
        </p:grpSpPr>
        <p:sp>
          <p:nvSpPr>
            <p:cNvPr id="23570" name="Text Box 26"/>
            <p:cNvSpPr txBox="1">
              <a:spLocks noChangeArrowheads="1"/>
            </p:cNvSpPr>
            <p:nvPr/>
          </p:nvSpPr>
          <p:spPr bwMode="invGray">
            <a:xfrm>
              <a:off x="3455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4</a:t>
              </a:r>
            </a:p>
          </p:txBody>
        </p:sp>
        <p:sp>
          <p:nvSpPr>
            <p:cNvPr id="23571" name="Text Box 27"/>
            <p:cNvSpPr txBox="1">
              <a:spLocks noChangeArrowheads="1"/>
            </p:cNvSpPr>
            <p:nvPr/>
          </p:nvSpPr>
          <p:spPr bwMode="invGray">
            <a:xfrm>
              <a:off x="3903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5</a:t>
              </a:r>
            </a:p>
          </p:txBody>
        </p:sp>
        <p:sp>
          <p:nvSpPr>
            <p:cNvPr id="23572" name="Text Box 28"/>
            <p:cNvSpPr txBox="1">
              <a:spLocks noChangeArrowheads="1"/>
            </p:cNvSpPr>
            <p:nvPr/>
          </p:nvSpPr>
          <p:spPr bwMode="invGray">
            <a:xfrm>
              <a:off x="4351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7</a:t>
              </a:r>
            </a:p>
          </p:txBody>
        </p:sp>
        <p:sp>
          <p:nvSpPr>
            <p:cNvPr id="23573" name="Text Box 29"/>
            <p:cNvSpPr txBox="1">
              <a:spLocks noChangeArrowheads="1"/>
            </p:cNvSpPr>
            <p:nvPr/>
          </p:nvSpPr>
          <p:spPr bwMode="invGray">
            <a:xfrm>
              <a:off x="4799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6</a:t>
              </a:r>
            </a:p>
          </p:txBody>
        </p:sp>
        <p:sp>
          <p:nvSpPr>
            <p:cNvPr id="23574" name="Text Box 30"/>
            <p:cNvSpPr txBox="1">
              <a:spLocks noChangeArrowheads="1"/>
            </p:cNvSpPr>
            <p:nvPr/>
          </p:nvSpPr>
          <p:spPr bwMode="invGray">
            <a:xfrm>
              <a:off x="3825" y="2975"/>
              <a:ext cx="360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13</a:t>
              </a:r>
            </a:p>
          </p:txBody>
        </p:sp>
        <p:sp>
          <p:nvSpPr>
            <p:cNvPr id="23575" name="Text Box 31"/>
            <p:cNvSpPr txBox="1">
              <a:spLocks noChangeArrowheads="1"/>
            </p:cNvSpPr>
            <p:nvPr/>
          </p:nvSpPr>
          <p:spPr bwMode="invGray">
            <a:xfrm>
              <a:off x="4275" y="2975"/>
              <a:ext cx="40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15</a:t>
              </a:r>
            </a:p>
          </p:txBody>
        </p:sp>
        <p:sp>
          <p:nvSpPr>
            <p:cNvPr id="23576" name="Text Box 32"/>
            <p:cNvSpPr txBox="1">
              <a:spLocks noChangeArrowheads="1"/>
            </p:cNvSpPr>
            <p:nvPr/>
          </p:nvSpPr>
          <p:spPr bwMode="invGray">
            <a:xfrm>
              <a:off x="4725" y="2975"/>
              <a:ext cx="360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14</a:t>
              </a:r>
            </a:p>
          </p:txBody>
        </p:sp>
        <p:sp>
          <p:nvSpPr>
            <p:cNvPr id="23577" name="Text Box 33"/>
            <p:cNvSpPr txBox="1">
              <a:spLocks noChangeArrowheads="1"/>
            </p:cNvSpPr>
            <p:nvPr/>
          </p:nvSpPr>
          <p:spPr bwMode="invGray">
            <a:xfrm>
              <a:off x="3903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9</a:t>
              </a:r>
            </a:p>
          </p:txBody>
        </p:sp>
        <p:sp>
          <p:nvSpPr>
            <p:cNvPr id="23578" name="Text Box 34"/>
            <p:cNvSpPr txBox="1">
              <a:spLocks noChangeArrowheads="1"/>
            </p:cNvSpPr>
            <p:nvPr/>
          </p:nvSpPr>
          <p:spPr bwMode="invGray">
            <a:xfrm>
              <a:off x="4725" y="3445"/>
              <a:ext cx="40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10</a:t>
              </a:r>
            </a:p>
          </p:txBody>
        </p:sp>
        <p:sp>
          <p:nvSpPr>
            <p:cNvPr id="23579" name="Text Box 35"/>
            <p:cNvSpPr txBox="1">
              <a:spLocks noChangeArrowheads="1"/>
            </p:cNvSpPr>
            <p:nvPr/>
          </p:nvSpPr>
          <p:spPr bwMode="invGray">
            <a:xfrm>
              <a:off x="4799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2</a:t>
              </a:r>
            </a:p>
          </p:txBody>
        </p:sp>
        <p:sp>
          <p:nvSpPr>
            <p:cNvPr id="23580" name="Text Box 36"/>
            <p:cNvSpPr txBox="1">
              <a:spLocks noChangeArrowheads="1"/>
            </p:cNvSpPr>
            <p:nvPr/>
          </p:nvSpPr>
          <p:spPr bwMode="invGray">
            <a:xfrm>
              <a:off x="3455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23581" name="Text Box 37"/>
            <p:cNvSpPr txBox="1">
              <a:spLocks noChangeArrowheads="1"/>
            </p:cNvSpPr>
            <p:nvPr/>
          </p:nvSpPr>
          <p:spPr bwMode="invGray">
            <a:xfrm>
              <a:off x="3911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23582" name="Text Box 38"/>
            <p:cNvSpPr txBox="1">
              <a:spLocks noChangeArrowheads="1"/>
            </p:cNvSpPr>
            <p:nvPr/>
          </p:nvSpPr>
          <p:spPr bwMode="invGray">
            <a:xfrm>
              <a:off x="4367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3</a:t>
              </a:r>
            </a:p>
          </p:txBody>
        </p:sp>
        <p:sp>
          <p:nvSpPr>
            <p:cNvPr id="23583" name="Text Box 39"/>
            <p:cNvSpPr txBox="1">
              <a:spLocks noChangeArrowheads="1"/>
            </p:cNvSpPr>
            <p:nvPr/>
          </p:nvSpPr>
          <p:spPr bwMode="invGray">
            <a:xfrm>
              <a:off x="3375" y="2965"/>
              <a:ext cx="31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12</a:t>
              </a:r>
            </a:p>
          </p:txBody>
        </p:sp>
        <p:sp>
          <p:nvSpPr>
            <p:cNvPr id="23584" name="Text Box 40"/>
            <p:cNvSpPr txBox="1">
              <a:spLocks noChangeArrowheads="1"/>
            </p:cNvSpPr>
            <p:nvPr/>
          </p:nvSpPr>
          <p:spPr bwMode="invGray">
            <a:xfrm>
              <a:off x="3455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8</a:t>
              </a:r>
            </a:p>
          </p:txBody>
        </p:sp>
        <p:sp>
          <p:nvSpPr>
            <p:cNvPr id="23585" name="Text Box 41"/>
            <p:cNvSpPr txBox="1">
              <a:spLocks noChangeArrowheads="1"/>
            </p:cNvSpPr>
            <p:nvPr/>
          </p:nvSpPr>
          <p:spPr bwMode="invGray">
            <a:xfrm>
              <a:off x="4230" y="3455"/>
              <a:ext cx="49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11</a:t>
              </a:r>
            </a:p>
          </p:txBody>
        </p:sp>
        <p:sp>
          <p:nvSpPr>
            <p:cNvPr id="23586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587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588" name="Line 46"/>
            <p:cNvSpPr>
              <a:spLocks noChangeShapeType="1"/>
            </p:cNvSpPr>
            <p:nvPr/>
          </p:nvSpPr>
          <p:spPr bwMode="auto">
            <a:xfrm>
              <a:off x="3329" y="3791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589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590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591" name="Line 49"/>
            <p:cNvSpPr>
              <a:spLocks noChangeShapeType="1"/>
            </p:cNvSpPr>
            <p:nvPr/>
          </p:nvSpPr>
          <p:spPr bwMode="auto">
            <a:xfrm>
              <a:off x="4232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592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593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594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595" name="Line 53"/>
            <p:cNvSpPr>
              <a:spLocks noChangeShapeType="1"/>
            </p:cNvSpPr>
            <p:nvPr/>
          </p:nvSpPr>
          <p:spPr bwMode="auto">
            <a:xfrm>
              <a:off x="3329" y="3339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3596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/>
                <a:t>00        01         11       10</a:t>
              </a:r>
            </a:p>
          </p:txBody>
        </p:sp>
        <p:sp>
          <p:nvSpPr>
            <p:cNvPr id="23597" name="Text Box 61"/>
            <p:cNvSpPr txBox="1">
              <a:spLocks noChangeArrowheads="1"/>
            </p:cNvSpPr>
            <p:nvPr/>
          </p:nvSpPr>
          <p:spPr bwMode="auto">
            <a:xfrm>
              <a:off x="2835" y="2081"/>
              <a:ext cx="408" cy="1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00</a:t>
              </a:r>
            </a:p>
            <a:p>
              <a:pPr>
                <a:spcBef>
                  <a:spcPct val="50000"/>
                </a:spcBef>
              </a:pPr>
              <a:endParaRPr lang="en-US" sz="1000"/>
            </a:p>
            <a:p>
              <a:pPr>
                <a:spcBef>
                  <a:spcPct val="50000"/>
                </a:spcBef>
              </a:pPr>
              <a:r>
                <a:rPr lang="en-US"/>
                <a:t>01</a:t>
              </a:r>
            </a:p>
            <a:p>
              <a:pPr>
                <a:spcBef>
                  <a:spcPct val="50000"/>
                </a:spcBef>
              </a:pPr>
              <a:endParaRPr lang="en-US" sz="1400"/>
            </a:p>
            <a:p>
              <a:pPr>
                <a:spcBef>
                  <a:spcPct val="50000"/>
                </a:spcBef>
              </a:pPr>
              <a:r>
                <a:rPr lang="en-US"/>
                <a:t>11</a:t>
              </a:r>
            </a:p>
            <a:p>
              <a:pPr>
                <a:spcBef>
                  <a:spcPct val="50000"/>
                </a:spcBef>
              </a:pPr>
              <a:endParaRPr lang="en-US"/>
            </a:p>
            <a:p>
              <a:pPr>
                <a:spcBef>
                  <a:spcPct val="50000"/>
                </a:spcBef>
              </a:pPr>
              <a:r>
                <a:rPr lang="en-US"/>
                <a:t>10</a:t>
              </a:r>
            </a:p>
          </p:txBody>
        </p:sp>
        <p:sp>
          <p:nvSpPr>
            <p:cNvPr id="23598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23599" name="Text Box 76"/>
            <p:cNvSpPr txBox="1">
              <a:spLocks noChangeArrowheads="1"/>
            </p:cNvSpPr>
            <p:nvPr/>
          </p:nvSpPr>
          <p:spPr bwMode="auto">
            <a:xfrm>
              <a:off x="3016" y="1566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CD</a:t>
              </a:r>
            </a:p>
          </p:txBody>
        </p:sp>
        <p:sp>
          <p:nvSpPr>
            <p:cNvPr id="23600" name="Text Box 77"/>
            <p:cNvSpPr txBox="1">
              <a:spLocks noChangeArrowheads="1"/>
            </p:cNvSpPr>
            <p:nvPr/>
          </p:nvSpPr>
          <p:spPr bwMode="auto">
            <a:xfrm>
              <a:off x="2744" y="1748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AB</a:t>
              </a:r>
            </a:p>
          </p:txBody>
        </p:sp>
      </p:grpSp>
      <p:sp>
        <p:nvSpPr>
          <p:cNvPr id="68" name="Rectangle 67"/>
          <p:cNvSpPr/>
          <p:nvPr/>
        </p:nvSpPr>
        <p:spPr>
          <a:xfrm>
            <a:off x="6883400" y="3819525"/>
            <a:ext cx="428625" cy="2752725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IQ"/>
          </a:p>
        </p:txBody>
      </p:sp>
      <p:sp>
        <p:nvSpPr>
          <p:cNvPr id="69" name="Rounded Rectangle 68"/>
          <p:cNvSpPr/>
          <p:nvPr/>
        </p:nvSpPr>
        <p:spPr>
          <a:xfrm>
            <a:off x="6065838" y="6072188"/>
            <a:ext cx="1428750" cy="428625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IQ"/>
          </a:p>
        </p:txBody>
      </p:sp>
      <p:grpSp>
        <p:nvGrpSpPr>
          <p:cNvPr id="5" name="Group 78"/>
          <p:cNvGrpSpPr>
            <a:grpSpLocks/>
          </p:cNvGrpSpPr>
          <p:nvPr/>
        </p:nvGrpSpPr>
        <p:grpSpPr bwMode="auto">
          <a:xfrm>
            <a:off x="5072063" y="4572000"/>
            <a:ext cx="3357562" cy="1214438"/>
            <a:chOff x="5072073" y="4571213"/>
            <a:chExt cx="3357578" cy="1215241"/>
          </a:xfrm>
        </p:grpSpPr>
        <p:grpSp>
          <p:nvGrpSpPr>
            <p:cNvPr id="23562" name="Group 70"/>
            <p:cNvGrpSpPr>
              <a:grpSpLocks/>
            </p:cNvGrpSpPr>
            <p:nvPr/>
          </p:nvGrpSpPr>
          <p:grpSpPr bwMode="auto">
            <a:xfrm rot="10800000">
              <a:off x="7568192" y="4571213"/>
              <a:ext cx="861459" cy="1215240"/>
              <a:chOff x="7527852" y="3486991"/>
              <a:chExt cx="504269" cy="1215240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>
                <a:off x="7528781" y="3486990"/>
                <a:ext cx="499949" cy="1589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>
                <a:off x="7411352" y="4094147"/>
                <a:ext cx="1215241" cy="929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7524135" y="4700642"/>
                <a:ext cx="499949" cy="1589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563" name="Group 74"/>
            <p:cNvGrpSpPr>
              <a:grpSpLocks/>
            </p:cNvGrpSpPr>
            <p:nvPr/>
          </p:nvGrpSpPr>
          <p:grpSpPr bwMode="auto">
            <a:xfrm>
              <a:off x="5072073" y="4571214"/>
              <a:ext cx="784583" cy="1215240"/>
              <a:chOff x="7527852" y="3486991"/>
              <a:chExt cx="504269" cy="1215240"/>
            </a:xfrm>
          </p:grpSpPr>
          <p:cxnSp>
            <p:nvCxnSpPr>
              <p:cNvPr id="76" name="Straight Connector 75"/>
              <p:cNvCxnSpPr/>
              <p:nvPr/>
            </p:nvCxnSpPr>
            <p:spPr>
              <a:xfrm>
                <a:off x="7531933" y="3486990"/>
                <a:ext cx="499960" cy="1589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5400000">
                <a:off x="7416110" y="4093590"/>
                <a:ext cx="1215241" cy="2041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7527852" y="4700642"/>
                <a:ext cx="499960" cy="1589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6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38"/>
            <a:ext cx="8229600" cy="5715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cs typeface="Simplified Arabic" pitchFamily="2" charset="-78"/>
              </a:rPr>
              <a:t>Example (continue)</a:t>
            </a:r>
            <a:endParaRPr lang="ar-IQ" sz="4400" dirty="0">
              <a:cs typeface="Simplified Arabic" pitchFamily="2" charset="-78"/>
            </a:endParaRPr>
          </a:p>
        </p:txBody>
      </p:sp>
      <p:graphicFrame>
        <p:nvGraphicFramePr>
          <p:cNvPr id="102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714375" y="1571625"/>
          <a:ext cx="55530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Equation" r:id="rId3" imgW="2768400" imgH="241200" progId="Equation.3">
                  <p:embed/>
                </p:oleObj>
              </mc:Choice>
              <mc:Fallback>
                <p:oleObj name="Equation" r:id="rId3" imgW="276840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1571625"/>
                        <a:ext cx="555307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5FC0A2-9160-4E4F-BA1B-78B044C15082}" type="slidenum">
              <a:rPr lang="ar-IQ"/>
              <a:pPr>
                <a:defRPr/>
              </a:pPr>
              <a:t>4</a:t>
            </a:fld>
            <a:endParaRPr lang="ar-IQ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858000" y="1500188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SOP</a:t>
            </a:r>
            <a:endParaRPr lang="ar-IQ" sz="2800">
              <a:solidFill>
                <a:srgbClr val="FF0000"/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6786563" y="1649413"/>
            <a:ext cx="357187" cy="21431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IQ" dirty="0">
              <a:solidFill>
                <a:srgbClr val="FF0000"/>
              </a:solidFill>
            </a:endParaRPr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714375" y="2143125"/>
          <a:ext cx="55721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Equation" r:id="rId5" imgW="2869920" imgH="241200" progId="Equation.3">
                  <p:embed/>
                </p:oleObj>
              </mc:Choice>
              <mc:Fallback>
                <p:oleObj name="Equation" r:id="rId5" imgW="286992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2143125"/>
                        <a:ext cx="5572125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858000" y="2119313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POS</a:t>
            </a:r>
            <a:endParaRPr lang="ar-IQ" sz="2800">
              <a:solidFill>
                <a:srgbClr val="FF0000"/>
              </a:solidFill>
            </a:endParaRPr>
          </a:p>
        </p:txBody>
      </p:sp>
      <p:sp>
        <p:nvSpPr>
          <p:cNvPr id="12" name="Left Arrow 11"/>
          <p:cNvSpPr/>
          <p:nvPr/>
        </p:nvSpPr>
        <p:spPr>
          <a:xfrm>
            <a:off x="6786563" y="2286000"/>
            <a:ext cx="357187" cy="214313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IQ" dirty="0">
              <a:solidFill>
                <a:srgbClr val="FF0000"/>
              </a:solidFill>
            </a:endParaRPr>
          </a:p>
        </p:txBody>
      </p:sp>
      <p:grpSp>
        <p:nvGrpSpPr>
          <p:cNvPr id="1033" name="Group 78"/>
          <p:cNvGrpSpPr>
            <a:grpSpLocks/>
          </p:cNvGrpSpPr>
          <p:nvPr/>
        </p:nvGrpSpPr>
        <p:grpSpPr bwMode="auto">
          <a:xfrm>
            <a:off x="2214563" y="2857500"/>
            <a:ext cx="3724275" cy="3500438"/>
            <a:chOff x="2744" y="1519"/>
            <a:chExt cx="2392" cy="2273"/>
          </a:xfrm>
        </p:grpSpPr>
        <p:sp>
          <p:nvSpPr>
            <p:cNvPr id="1045" name="Text Box 26"/>
            <p:cNvSpPr txBox="1">
              <a:spLocks noChangeArrowheads="1"/>
            </p:cNvSpPr>
            <p:nvPr/>
          </p:nvSpPr>
          <p:spPr bwMode="invGray">
            <a:xfrm>
              <a:off x="3455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1046" name="Text Box 27"/>
            <p:cNvSpPr txBox="1">
              <a:spLocks noChangeArrowheads="1"/>
            </p:cNvSpPr>
            <p:nvPr/>
          </p:nvSpPr>
          <p:spPr bwMode="invGray">
            <a:xfrm>
              <a:off x="3903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1047" name="Text Box 28"/>
            <p:cNvSpPr txBox="1">
              <a:spLocks noChangeArrowheads="1"/>
            </p:cNvSpPr>
            <p:nvPr/>
          </p:nvSpPr>
          <p:spPr bwMode="invGray">
            <a:xfrm>
              <a:off x="4351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1048" name="Text Box 29"/>
            <p:cNvSpPr txBox="1">
              <a:spLocks noChangeArrowheads="1"/>
            </p:cNvSpPr>
            <p:nvPr/>
          </p:nvSpPr>
          <p:spPr bwMode="invGray">
            <a:xfrm>
              <a:off x="4799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1049" name="Text Box 30"/>
            <p:cNvSpPr txBox="1">
              <a:spLocks noChangeArrowheads="1"/>
            </p:cNvSpPr>
            <p:nvPr/>
          </p:nvSpPr>
          <p:spPr bwMode="invGray">
            <a:xfrm>
              <a:off x="3903" y="297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1050" name="Text Box 31"/>
            <p:cNvSpPr txBox="1">
              <a:spLocks noChangeArrowheads="1"/>
            </p:cNvSpPr>
            <p:nvPr/>
          </p:nvSpPr>
          <p:spPr bwMode="invGray">
            <a:xfrm>
              <a:off x="4351" y="297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1051" name="Text Box 32"/>
            <p:cNvSpPr txBox="1">
              <a:spLocks noChangeArrowheads="1"/>
            </p:cNvSpPr>
            <p:nvPr/>
          </p:nvSpPr>
          <p:spPr bwMode="invGray">
            <a:xfrm>
              <a:off x="4799" y="297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1052" name="Text Box 33"/>
            <p:cNvSpPr txBox="1">
              <a:spLocks noChangeArrowheads="1"/>
            </p:cNvSpPr>
            <p:nvPr/>
          </p:nvSpPr>
          <p:spPr bwMode="invGray">
            <a:xfrm>
              <a:off x="3903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1053" name="Text Box 34"/>
            <p:cNvSpPr txBox="1">
              <a:spLocks noChangeArrowheads="1"/>
            </p:cNvSpPr>
            <p:nvPr/>
          </p:nvSpPr>
          <p:spPr bwMode="invGray">
            <a:xfrm>
              <a:off x="4799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1054" name="Text Box 35"/>
            <p:cNvSpPr txBox="1">
              <a:spLocks noChangeArrowheads="1"/>
            </p:cNvSpPr>
            <p:nvPr/>
          </p:nvSpPr>
          <p:spPr bwMode="invGray">
            <a:xfrm>
              <a:off x="4799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1055" name="Text Box 36"/>
            <p:cNvSpPr txBox="1">
              <a:spLocks noChangeArrowheads="1"/>
            </p:cNvSpPr>
            <p:nvPr/>
          </p:nvSpPr>
          <p:spPr bwMode="invGray">
            <a:xfrm>
              <a:off x="3455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1056" name="Text Box 37"/>
            <p:cNvSpPr txBox="1">
              <a:spLocks noChangeArrowheads="1"/>
            </p:cNvSpPr>
            <p:nvPr/>
          </p:nvSpPr>
          <p:spPr bwMode="invGray">
            <a:xfrm>
              <a:off x="3911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1057" name="Text Box 38"/>
            <p:cNvSpPr txBox="1">
              <a:spLocks noChangeArrowheads="1"/>
            </p:cNvSpPr>
            <p:nvPr/>
          </p:nvSpPr>
          <p:spPr bwMode="invGray">
            <a:xfrm>
              <a:off x="4367" y="2063"/>
              <a:ext cx="192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1058" name="Text Box 39"/>
            <p:cNvSpPr txBox="1">
              <a:spLocks noChangeArrowheads="1"/>
            </p:cNvSpPr>
            <p:nvPr/>
          </p:nvSpPr>
          <p:spPr bwMode="invGray">
            <a:xfrm>
              <a:off x="3455" y="296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1059" name="Text Box 40"/>
            <p:cNvSpPr txBox="1">
              <a:spLocks noChangeArrowheads="1"/>
            </p:cNvSpPr>
            <p:nvPr/>
          </p:nvSpPr>
          <p:spPr bwMode="invGray">
            <a:xfrm>
              <a:off x="3455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1060" name="Text Box 41"/>
            <p:cNvSpPr txBox="1">
              <a:spLocks noChangeArrowheads="1"/>
            </p:cNvSpPr>
            <p:nvPr/>
          </p:nvSpPr>
          <p:spPr bwMode="invGray">
            <a:xfrm>
              <a:off x="4367" y="345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1061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1062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1063" name="Line 46"/>
            <p:cNvSpPr>
              <a:spLocks noChangeShapeType="1"/>
            </p:cNvSpPr>
            <p:nvPr/>
          </p:nvSpPr>
          <p:spPr bwMode="auto">
            <a:xfrm>
              <a:off x="3329" y="3791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1064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1065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1066" name="Line 49"/>
            <p:cNvSpPr>
              <a:spLocks noChangeShapeType="1"/>
            </p:cNvSpPr>
            <p:nvPr/>
          </p:nvSpPr>
          <p:spPr bwMode="auto">
            <a:xfrm>
              <a:off x="4232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1067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1068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1069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1070" name="Line 53"/>
            <p:cNvSpPr>
              <a:spLocks noChangeShapeType="1"/>
            </p:cNvSpPr>
            <p:nvPr/>
          </p:nvSpPr>
          <p:spPr bwMode="auto">
            <a:xfrm>
              <a:off x="3329" y="3339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1071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/>
                <a:t>00        01         11       10</a:t>
              </a:r>
            </a:p>
          </p:txBody>
        </p:sp>
        <p:sp>
          <p:nvSpPr>
            <p:cNvPr id="1072" name="Text Box 61"/>
            <p:cNvSpPr txBox="1">
              <a:spLocks noChangeArrowheads="1"/>
            </p:cNvSpPr>
            <p:nvPr/>
          </p:nvSpPr>
          <p:spPr bwMode="auto">
            <a:xfrm>
              <a:off x="2835" y="2081"/>
              <a:ext cx="408" cy="1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00</a:t>
              </a:r>
            </a:p>
            <a:p>
              <a:pPr>
                <a:spcBef>
                  <a:spcPct val="50000"/>
                </a:spcBef>
              </a:pPr>
              <a:endParaRPr lang="en-US" sz="1000"/>
            </a:p>
            <a:p>
              <a:pPr>
                <a:spcBef>
                  <a:spcPct val="50000"/>
                </a:spcBef>
              </a:pPr>
              <a:r>
                <a:rPr lang="en-US"/>
                <a:t>01</a:t>
              </a:r>
            </a:p>
            <a:p>
              <a:pPr>
                <a:spcBef>
                  <a:spcPct val="50000"/>
                </a:spcBef>
              </a:pPr>
              <a:endParaRPr lang="en-US" sz="1400"/>
            </a:p>
            <a:p>
              <a:pPr>
                <a:spcBef>
                  <a:spcPct val="50000"/>
                </a:spcBef>
              </a:pPr>
              <a:r>
                <a:rPr lang="en-US"/>
                <a:t>11</a:t>
              </a:r>
            </a:p>
            <a:p>
              <a:pPr>
                <a:spcBef>
                  <a:spcPct val="50000"/>
                </a:spcBef>
              </a:pPr>
              <a:endParaRPr lang="en-US"/>
            </a:p>
            <a:p>
              <a:pPr>
                <a:spcBef>
                  <a:spcPct val="50000"/>
                </a:spcBef>
              </a:pPr>
              <a:r>
                <a:rPr lang="en-US"/>
                <a:t>10</a:t>
              </a:r>
            </a:p>
          </p:txBody>
        </p:sp>
        <p:sp>
          <p:nvSpPr>
            <p:cNvPr id="1073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1074" name="Text Box 76"/>
            <p:cNvSpPr txBox="1">
              <a:spLocks noChangeArrowheads="1"/>
            </p:cNvSpPr>
            <p:nvPr/>
          </p:nvSpPr>
          <p:spPr bwMode="auto">
            <a:xfrm>
              <a:off x="3034" y="1519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CD</a:t>
              </a:r>
            </a:p>
          </p:txBody>
        </p:sp>
        <p:sp>
          <p:nvSpPr>
            <p:cNvPr id="1075" name="Text Box 77"/>
            <p:cNvSpPr txBox="1">
              <a:spLocks noChangeArrowheads="1"/>
            </p:cNvSpPr>
            <p:nvPr/>
          </p:nvSpPr>
          <p:spPr bwMode="auto">
            <a:xfrm>
              <a:off x="2744" y="1748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AB</a:t>
              </a:r>
            </a:p>
          </p:txBody>
        </p:sp>
      </p:grpSp>
      <p:sp>
        <p:nvSpPr>
          <p:cNvPr id="104" name="Rectangle 103"/>
          <p:cNvSpPr/>
          <p:nvPr/>
        </p:nvSpPr>
        <p:spPr>
          <a:xfrm>
            <a:off x="4664075" y="3689350"/>
            <a:ext cx="419100" cy="2484438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IQ"/>
          </a:p>
        </p:txBody>
      </p:sp>
      <p:sp>
        <p:nvSpPr>
          <p:cNvPr id="105" name="Rounded Rectangle 104"/>
          <p:cNvSpPr/>
          <p:nvPr/>
        </p:nvSpPr>
        <p:spPr>
          <a:xfrm>
            <a:off x="3929063" y="5837238"/>
            <a:ext cx="1103312" cy="415925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IQ"/>
          </a:p>
        </p:txBody>
      </p:sp>
      <p:grpSp>
        <p:nvGrpSpPr>
          <p:cNvPr id="1036" name="Group 105"/>
          <p:cNvGrpSpPr>
            <a:grpSpLocks/>
          </p:cNvGrpSpPr>
          <p:nvPr/>
        </p:nvGrpSpPr>
        <p:grpSpPr bwMode="auto">
          <a:xfrm rot="10800000">
            <a:off x="5370513" y="4392613"/>
            <a:ext cx="844550" cy="1179512"/>
            <a:chOff x="7527852" y="3486991"/>
            <a:chExt cx="504269" cy="1215240"/>
          </a:xfrm>
        </p:grpSpPr>
        <p:cxnSp>
          <p:nvCxnSpPr>
            <p:cNvPr id="107" name="Straight Connector 106"/>
            <p:cNvCxnSpPr/>
            <p:nvPr/>
          </p:nvCxnSpPr>
          <p:spPr>
            <a:xfrm>
              <a:off x="7535435" y="3486991"/>
              <a:ext cx="500478" cy="1635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>
              <a:off x="7426871" y="4094137"/>
              <a:ext cx="1215240" cy="94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7531643" y="4700596"/>
              <a:ext cx="500478" cy="1635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7" name="Group 109"/>
          <p:cNvGrpSpPr>
            <a:grpSpLocks/>
          </p:cNvGrpSpPr>
          <p:nvPr/>
        </p:nvGrpSpPr>
        <p:grpSpPr bwMode="auto">
          <a:xfrm>
            <a:off x="2928938" y="4392613"/>
            <a:ext cx="769937" cy="1179512"/>
            <a:chOff x="7527852" y="3486991"/>
            <a:chExt cx="504269" cy="1215240"/>
          </a:xfrm>
        </p:grpSpPr>
        <p:cxnSp>
          <p:nvCxnSpPr>
            <p:cNvPr id="111" name="Straight Connector 110"/>
            <p:cNvCxnSpPr/>
            <p:nvPr/>
          </p:nvCxnSpPr>
          <p:spPr>
            <a:xfrm>
              <a:off x="7532011" y="3486991"/>
              <a:ext cx="500110" cy="1635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rot="5400000">
              <a:off x="7416184" y="4093571"/>
              <a:ext cx="1215240" cy="2079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7527852" y="4700596"/>
              <a:ext cx="500110" cy="1635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1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cs typeface="Simplified Arabic" pitchFamily="2" charset="-78"/>
              </a:rPr>
              <a:t>Example (continue)</a:t>
            </a:r>
            <a:endParaRPr lang="ar-IQ" sz="4000" smtClean="0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43C8B-9137-4D9F-90A5-A0BB04FF85F5}" type="slidenum">
              <a:rPr lang="ar-IQ"/>
              <a:pPr>
                <a:defRPr/>
              </a:pPr>
              <a:t>5</a:t>
            </a:fld>
            <a:endParaRPr lang="ar-IQ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498475" y="2230438"/>
          <a:ext cx="5986463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" name="Equation" r:id="rId3" imgW="2984400" imgH="241200" progId="Equation.3">
                  <p:embed/>
                </p:oleObj>
              </mc:Choice>
              <mc:Fallback>
                <p:oleObj name="Equation" r:id="rId3" imgW="2984400" imgH="241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2230438"/>
                        <a:ext cx="5986463" cy="484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58000" y="2190750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SOP</a:t>
            </a:r>
            <a:endParaRPr lang="ar-IQ" sz="2800">
              <a:solidFill>
                <a:srgbClr val="FF0000"/>
              </a:solidFill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6786563" y="2357438"/>
            <a:ext cx="357187" cy="21431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858000" y="2762250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POS</a:t>
            </a:r>
            <a:endParaRPr lang="ar-IQ" sz="2800">
              <a:solidFill>
                <a:srgbClr val="FF0000"/>
              </a:solidFill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6786563" y="2928938"/>
            <a:ext cx="357187" cy="21431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IQ" dirty="0">
              <a:solidFill>
                <a:srgbClr val="FF0000"/>
              </a:solidFill>
            </a:endParaRP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2786063" y="3403600"/>
            <a:ext cx="3152775" cy="3201988"/>
            <a:chOff x="2744" y="1548"/>
            <a:chExt cx="2392" cy="2244"/>
          </a:xfrm>
        </p:grpSpPr>
        <p:sp>
          <p:nvSpPr>
            <p:cNvPr id="2075" name="Text Box 26"/>
            <p:cNvSpPr txBox="1">
              <a:spLocks noChangeArrowheads="1"/>
            </p:cNvSpPr>
            <p:nvPr/>
          </p:nvSpPr>
          <p:spPr bwMode="invGray">
            <a:xfrm>
              <a:off x="3455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2076" name="Text Box 27"/>
            <p:cNvSpPr txBox="1">
              <a:spLocks noChangeArrowheads="1"/>
            </p:cNvSpPr>
            <p:nvPr/>
          </p:nvSpPr>
          <p:spPr bwMode="invGray">
            <a:xfrm>
              <a:off x="3903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2077" name="Text Box 28"/>
            <p:cNvSpPr txBox="1">
              <a:spLocks noChangeArrowheads="1"/>
            </p:cNvSpPr>
            <p:nvPr/>
          </p:nvSpPr>
          <p:spPr bwMode="invGray">
            <a:xfrm>
              <a:off x="4351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2078" name="Text Box 29"/>
            <p:cNvSpPr txBox="1">
              <a:spLocks noChangeArrowheads="1"/>
            </p:cNvSpPr>
            <p:nvPr/>
          </p:nvSpPr>
          <p:spPr bwMode="invGray">
            <a:xfrm>
              <a:off x="4799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2079" name="Text Box 30"/>
            <p:cNvSpPr txBox="1">
              <a:spLocks noChangeArrowheads="1"/>
            </p:cNvSpPr>
            <p:nvPr/>
          </p:nvSpPr>
          <p:spPr bwMode="invGray">
            <a:xfrm>
              <a:off x="3903" y="297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2080" name="Text Box 31"/>
            <p:cNvSpPr txBox="1">
              <a:spLocks noChangeArrowheads="1"/>
            </p:cNvSpPr>
            <p:nvPr/>
          </p:nvSpPr>
          <p:spPr bwMode="invGray">
            <a:xfrm>
              <a:off x="4351" y="297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2081" name="Text Box 32"/>
            <p:cNvSpPr txBox="1">
              <a:spLocks noChangeArrowheads="1"/>
            </p:cNvSpPr>
            <p:nvPr/>
          </p:nvSpPr>
          <p:spPr bwMode="invGray">
            <a:xfrm>
              <a:off x="4799" y="297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2082" name="Text Box 33"/>
            <p:cNvSpPr txBox="1">
              <a:spLocks noChangeArrowheads="1"/>
            </p:cNvSpPr>
            <p:nvPr/>
          </p:nvSpPr>
          <p:spPr bwMode="invGray">
            <a:xfrm>
              <a:off x="3903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2083" name="Text Box 34"/>
            <p:cNvSpPr txBox="1">
              <a:spLocks noChangeArrowheads="1"/>
            </p:cNvSpPr>
            <p:nvPr/>
          </p:nvSpPr>
          <p:spPr bwMode="invGray">
            <a:xfrm>
              <a:off x="4799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2084" name="Text Box 35"/>
            <p:cNvSpPr txBox="1">
              <a:spLocks noChangeArrowheads="1"/>
            </p:cNvSpPr>
            <p:nvPr/>
          </p:nvSpPr>
          <p:spPr bwMode="invGray">
            <a:xfrm>
              <a:off x="4799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2085" name="Text Box 36"/>
            <p:cNvSpPr txBox="1">
              <a:spLocks noChangeArrowheads="1"/>
            </p:cNvSpPr>
            <p:nvPr/>
          </p:nvSpPr>
          <p:spPr bwMode="invGray">
            <a:xfrm>
              <a:off x="3455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2086" name="Text Box 37"/>
            <p:cNvSpPr txBox="1">
              <a:spLocks noChangeArrowheads="1"/>
            </p:cNvSpPr>
            <p:nvPr/>
          </p:nvSpPr>
          <p:spPr bwMode="invGray">
            <a:xfrm>
              <a:off x="3911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2087" name="Text Box 38"/>
            <p:cNvSpPr txBox="1">
              <a:spLocks noChangeArrowheads="1"/>
            </p:cNvSpPr>
            <p:nvPr/>
          </p:nvSpPr>
          <p:spPr bwMode="invGray">
            <a:xfrm>
              <a:off x="4367" y="2063"/>
              <a:ext cx="192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2088" name="Text Box 39"/>
            <p:cNvSpPr txBox="1">
              <a:spLocks noChangeArrowheads="1"/>
            </p:cNvSpPr>
            <p:nvPr/>
          </p:nvSpPr>
          <p:spPr bwMode="invGray">
            <a:xfrm>
              <a:off x="3455" y="296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2089" name="Text Box 40"/>
            <p:cNvSpPr txBox="1">
              <a:spLocks noChangeArrowheads="1"/>
            </p:cNvSpPr>
            <p:nvPr/>
          </p:nvSpPr>
          <p:spPr bwMode="invGray">
            <a:xfrm>
              <a:off x="3455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0</a:t>
              </a:r>
            </a:p>
          </p:txBody>
        </p:sp>
        <p:sp>
          <p:nvSpPr>
            <p:cNvPr id="2090" name="Text Box 41"/>
            <p:cNvSpPr txBox="1">
              <a:spLocks noChangeArrowheads="1"/>
            </p:cNvSpPr>
            <p:nvPr/>
          </p:nvSpPr>
          <p:spPr bwMode="invGray">
            <a:xfrm>
              <a:off x="4367" y="345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cs typeface="新細明體"/>
                </a:rPr>
                <a:t>1</a:t>
              </a:r>
            </a:p>
          </p:txBody>
        </p:sp>
        <p:sp>
          <p:nvSpPr>
            <p:cNvPr id="2091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092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093" name="Line 46"/>
            <p:cNvSpPr>
              <a:spLocks noChangeShapeType="1"/>
            </p:cNvSpPr>
            <p:nvPr/>
          </p:nvSpPr>
          <p:spPr bwMode="auto">
            <a:xfrm>
              <a:off x="3329" y="3791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094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095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096" name="Line 49"/>
            <p:cNvSpPr>
              <a:spLocks noChangeShapeType="1"/>
            </p:cNvSpPr>
            <p:nvPr/>
          </p:nvSpPr>
          <p:spPr bwMode="auto">
            <a:xfrm>
              <a:off x="4232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097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098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099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100" name="Line 53"/>
            <p:cNvSpPr>
              <a:spLocks noChangeShapeType="1"/>
            </p:cNvSpPr>
            <p:nvPr/>
          </p:nvSpPr>
          <p:spPr bwMode="auto">
            <a:xfrm>
              <a:off x="3329" y="3339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37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530" dirty="0"/>
                <a:t>00        01         11       10</a:t>
              </a:r>
            </a:p>
          </p:txBody>
        </p:sp>
        <p:sp>
          <p:nvSpPr>
            <p:cNvPr id="2102" name="Text Box 61"/>
            <p:cNvSpPr txBox="1">
              <a:spLocks noChangeArrowheads="1"/>
            </p:cNvSpPr>
            <p:nvPr/>
          </p:nvSpPr>
          <p:spPr bwMode="auto">
            <a:xfrm>
              <a:off x="2835" y="2081"/>
              <a:ext cx="408" cy="1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00</a:t>
              </a:r>
            </a:p>
            <a:p>
              <a:pPr>
                <a:spcBef>
                  <a:spcPct val="50000"/>
                </a:spcBef>
              </a:pPr>
              <a:endParaRPr lang="en-US" sz="900"/>
            </a:p>
            <a:p>
              <a:pPr>
                <a:spcBef>
                  <a:spcPct val="50000"/>
                </a:spcBef>
              </a:pPr>
              <a:r>
                <a:rPr lang="en-US" sz="1600"/>
                <a:t>01</a:t>
              </a:r>
            </a:p>
            <a:p>
              <a:pPr>
                <a:spcBef>
                  <a:spcPct val="50000"/>
                </a:spcBef>
              </a:pPr>
              <a:endParaRPr lang="en-US" sz="1200"/>
            </a:p>
            <a:p>
              <a:pPr>
                <a:spcBef>
                  <a:spcPct val="50000"/>
                </a:spcBef>
              </a:pPr>
              <a:r>
                <a:rPr lang="en-US" sz="1600"/>
                <a:t>11</a:t>
              </a:r>
            </a:p>
            <a:p>
              <a:pPr>
                <a:spcBef>
                  <a:spcPct val="50000"/>
                </a:spcBef>
              </a:pPr>
              <a:endParaRPr lang="en-US" sz="1600"/>
            </a:p>
            <a:p>
              <a:pPr>
                <a:spcBef>
                  <a:spcPct val="50000"/>
                </a:spcBef>
              </a:pPr>
              <a:r>
                <a:rPr lang="en-US" sz="1600"/>
                <a:t>10</a:t>
              </a:r>
            </a:p>
          </p:txBody>
        </p:sp>
        <p:sp>
          <p:nvSpPr>
            <p:cNvPr id="2103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2104" name="Text Box 76"/>
            <p:cNvSpPr txBox="1">
              <a:spLocks noChangeArrowheads="1"/>
            </p:cNvSpPr>
            <p:nvPr/>
          </p:nvSpPr>
          <p:spPr bwMode="auto">
            <a:xfrm>
              <a:off x="3075" y="1548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CD</a:t>
              </a:r>
            </a:p>
          </p:txBody>
        </p:sp>
        <p:sp>
          <p:nvSpPr>
            <p:cNvPr id="2105" name="Text Box 77"/>
            <p:cNvSpPr txBox="1">
              <a:spLocks noChangeArrowheads="1"/>
            </p:cNvSpPr>
            <p:nvPr/>
          </p:nvSpPr>
          <p:spPr bwMode="auto">
            <a:xfrm>
              <a:off x="2744" y="1748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AB</a:t>
              </a:r>
            </a:p>
          </p:txBody>
        </p:sp>
      </p:grpSp>
      <p:sp>
        <p:nvSpPr>
          <p:cNvPr id="42" name="Rounded Rectangle 41"/>
          <p:cNvSpPr/>
          <p:nvPr/>
        </p:nvSpPr>
        <p:spPr>
          <a:xfrm rot="16200000">
            <a:off x="3892550" y="4465638"/>
            <a:ext cx="1000125" cy="355600"/>
          </a:xfrm>
          <a:prstGeom prst="roundRect">
            <a:avLst/>
          </a:prstGeom>
          <a:noFill/>
          <a:ln w="28575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IQ"/>
          </a:p>
        </p:txBody>
      </p:sp>
      <p:sp>
        <p:nvSpPr>
          <p:cNvPr id="43" name="Rounded Rectangle 42"/>
          <p:cNvSpPr/>
          <p:nvPr/>
        </p:nvSpPr>
        <p:spPr>
          <a:xfrm rot="16200000">
            <a:off x="3937000" y="5033963"/>
            <a:ext cx="1149350" cy="355600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IQ"/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3297238" y="3786188"/>
            <a:ext cx="2846387" cy="3071812"/>
            <a:chOff x="4929193" y="3083590"/>
            <a:chExt cx="3429023" cy="3417243"/>
          </a:xfrm>
        </p:grpSpPr>
        <p:grpSp>
          <p:nvGrpSpPr>
            <p:cNvPr id="2063" name="Group 3"/>
            <p:cNvGrpSpPr>
              <a:grpSpLocks/>
            </p:cNvGrpSpPr>
            <p:nvPr/>
          </p:nvGrpSpPr>
          <p:grpSpPr bwMode="auto">
            <a:xfrm rot="-5400000">
              <a:off x="4943147" y="5657291"/>
              <a:ext cx="829345" cy="857254"/>
              <a:chOff x="4214810" y="2071679"/>
              <a:chExt cx="572167" cy="571504"/>
            </a:xfrm>
          </p:grpSpPr>
          <p:cxnSp>
            <p:nvCxnSpPr>
              <p:cNvPr id="55" name="Straight Connector 4"/>
              <p:cNvCxnSpPr/>
              <p:nvPr/>
            </p:nvCxnSpPr>
            <p:spPr>
              <a:xfrm rot="5400000">
                <a:off x="4505952" y="2356663"/>
                <a:ext cx="571187" cy="12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"/>
              <p:cNvCxnSpPr/>
              <p:nvPr/>
            </p:nvCxnSpPr>
            <p:spPr>
              <a:xfrm rot="10800000">
                <a:off x="4219516" y="2637766"/>
                <a:ext cx="571419" cy="1275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64" name="Group 6"/>
            <p:cNvGrpSpPr>
              <a:grpSpLocks/>
            </p:cNvGrpSpPr>
            <p:nvPr/>
          </p:nvGrpSpPr>
          <p:grpSpPr bwMode="auto">
            <a:xfrm rot="10800000">
              <a:off x="7497704" y="5672482"/>
              <a:ext cx="858521" cy="828351"/>
              <a:chOff x="4214810" y="2071679"/>
              <a:chExt cx="572167" cy="571504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 rot="5400000">
                <a:off x="4505777" y="2356762"/>
                <a:ext cx="571443" cy="1275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0800000">
                <a:off x="4214757" y="2633374"/>
                <a:ext cx="571005" cy="2437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65" name="Group 9"/>
            <p:cNvGrpSpPr>
              <a:grpSpLocks/>
            </p:cNvGrpSpPr>
            <p:nvPr/>
          </p:nvGrpSpPr>
          <p:grpSpPr bwMode="auto">
            <a:xfrm>
              <a:off x="4931179" y="3100715"/>
              <a:ext cx="858521" cy="828351"/>
              <a:chOff x="4214810" y="2071679"/>
              <a:chExt cx="572167" cy="571504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 rot="5400000">
                <a:off x="4500681" y="2357132"/>
                <a:ext cx="571443" cy="1275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0800000">
                <a:off x="4214760" y="2638617"/>
                <a:ext cx="571005" cy="2437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66" name="Group 12"/>
            <p:cNvGrpSpPr>
              <a:grpSpLocks/>
            </p:cNvGrpSpPr>
            <p:nvPr/>
          </p:nvGrpSpPr>
          <p:grpSpPr bwMode="auto">
            <a:xfrm rot="5400000">
              <a:off x="7515396" y="3069154"/>
              <a:ext cx="828384" cy="857256"/>
              <a:chOff x="4154194" y="2071679"/>
              <a:chExt cx="571504" cy="571504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 rot="5400000">
                <a:off x="4436975" y="2356663"/>
                <a:ext cx="571185" cy="1218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0800000">
                <a:off x="4154194" y="2642864"/>
                <a:ext cx="571420" cy="1275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785813" y="1285875"/>
            <a:ext cx="6429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kumimoji="1" lang="en-US" altLang="ko-KR" sz="2400">
                <a:ea typeface="굴림"/>
                <a:cs typeface="굴림"/>
              </a:rPr>
              <a:t>F(A,B,C,D) = </a:t>
            </a:r>
            <a:r>
              <a:rPr kumimoji="1" lang="el-GR" altLang="ko-KR" sz="3600">
                <a:ea typeface="굴림"/>
                <a:cs typeface="굴림"/>
              </a:rPr>
              <a:t>π</a:t>
            </a:r>
            <a:r>
              <a:rPr kumimoji="1" lang="en-US" altLang="ko-KR" sz="2400">
                <a:ea typeface="굴림"/>
                <a:cs typeface="굴림"/>
              </a:rPr>
              <a:t>M(0,1,2,5,8,10,13).</a:t>
            </a: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31813" y="2805113"/>
          <a:ext cx="6040437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" name="Equation" r:id="rId5" imgW="3111480" imgH="241200" progId="Equation.3">
                  <p:embed/>
                </p:oleObj>
              </mc:Choice>
              <mc:Fallback>
                <p:oleObj name="Equation" r:id="rId5" imgW="311148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805113"/>
                        <a:ext cx="6040437" cy="481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42" grpId="0" animBg="1"/>
      <p:bldP spid="43" grpId="0" animBg="1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Titl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143000"/>
          </a:xfrm>
        </p:spPr>
        <p:txBody>
          <a:bodyPr/>
          <a:lstStyle/>
          <a:p>
            <a:pPr eaLnBrk="1" hangingPunct="1"/>
            <a:r>
              <a:rPr lang="en-US" sz="4400" dirty="0" smtClean="0">
                <a:cs typeface="Arial" pitchFamily="34" charset="0"/>
              </a:rPr>
              <a:t>SOP &amp; POS</a:t>
            </a:r>
            <a:endParaRPr lang="ar-IQ" sz="4400" dirty="0" smtClean="0"/>
          </a:p>
        </p:txBody>
      </p:sp>
      <p:sp>
        <p:nvSpPr>
          <p:cNvPr id="3081" name="Content Placeholder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389437"/>
          </a:xfrm>
        </p:spPr>
        <p:txBody>
          <a:bodyPr/>
          <a:lstStyle/>
          <a:p>
            <a:pPr algn="l" rtl="0" eaLnBrk="1" hangingPunct="1"/>
            <a:r>
              <a:rPr lang="en-US" dirty="0" smtClean="0">
                <a:cs typeface="Times New Roman" pitchFamily="18" charset="0"/>
              </a:rPr>
              <a:t>Minimum </a:t>
            </a:r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POS</a:t>
            </a:r>
            <a:r>
              <a:rPr lang="en-US" dirty="0" smtClean="0">
                <a:cs typeface="Times New Roman" pitchFamily="18" charset="0"/>
              </a:rPr>
              <a:t> form of </a:t>
            </a:r>
            <a:r>
              <a:rPr lang="en-US" i="1" dirty="0" smtClean="0">
                <a:cs typeface="Times New Roman" pitchFamily="18" charset="0"/>
              </a:rPr>
              <a:t>F</a:t>
            </a:r>
            <a:r>
              <a:rPr lang="en-US" dirty="0" smtClean="0">
                <a:cs typeface="Times New Roman" pitchFamily="18" charset="0"/>
              </a:rPr>
              <a:t>  = Minimum </a:t>
            </a:r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SOP</a:t>
            </a:r>
            <a:r>
              <a:rPr lang="en-US" dirty="0" smtClean="0">
                <a:cs typeface="Times New Roman" pitchFamily="18" charset="0"/>
              </a:rPr>
              <a:t> form of  </a:t>
            </a:r>
          </a:p>
          <a:p>
            <a:pPr algn="l" rtl="0" eaLnBrk="1" hangingPunct="1"/>
            <a:endParaRPr lang="en-US" sz="2400" dirty="0" smtClean="0">
              <a:cs typeface="Times New Roman" pitchFamily="18" charset="0"/>
            </a:endParaRPr>
          </a:p>
          <a:p>
            <a:pPr algn="l" rtl="0" eaLnBrk="1" hangingPunct="1"/>
            <a:r>
              <a:rPr lang="en-US" dirty="0" smtClean="0">
                <a:cs typeface="Times New Roman" pitchFamily="18" charset="0"/>
              </a:rPr>
              <a:t>Minimum </a:t>
            </a:r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SOP</a:t>
            </a:r>
            <a:r>
              <a:rPr lang="en-US" dirty="0" smtClean="0">
                <a:cs typeface="Times New Roman" pitchFamily="18" charset="0"/>
              </a:rPr>
              <a:t> form of </a:t>
            </a:r>
            <a:r>
              <a:rPr lang="en-US" i="1" dirty="0" smtClean="0">
                <a:cs typeface="Times New Roman" pitchFamily="18" charset="0"/>
              </a:rPr>
              <a:t>F </a:t>
            </a:r>
            <a:r>
              <a:rPr lang="en-US" dirty="0" smtClean="0">
                <a:cs typeface="Times New Roman" pitchFamily="18" charset="0"/>
              </a:rPr>
              <a:t> = Minimum </a:t>
            </a:r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POS</a:t>
            </a:r>
            <a:r>
              <a:rPr lang="en-US" dirty="0" smtClean="0">
                <a:cs typeface="Times New Roman" pitchFamily="18" charset="0"/>
              </a:rPr>
              <a:t> form of  </a:t>
            </a:r>
            <a:endParaRPr lang="ar-IQ" dirty="0" smtClean="0"/>
          </a:p>
          <a:p>
            <a:pPr algn="l" rtl="0" eaLnBrk="1" hangingPunct="1"/>
            <a:endParaRPr lang="en-US" sz="3600" dirty="0" smtClean="0">
              <a:cs typeface="Times New Roman" pitchFamily="18" charset="0"/>
            </a:endParaRPr>
          </a:p>
          <a:p>
            <a:pPr algn="l" rtl="0" eaLnBrk="1" hangingPunct="1"/>
            <a:r>
              <a:rPr lang="en-US" dirty="0" smtClean="0">
                <a:cs typeface="Times New Roman" pitchFamily="18" charset="0"/>
              </a:rPr>
              <a:t>SOP</a:t>
            </a:r>
          </a:p>
          <a:p>
            <a:pPr algn="l" rtl="0" eaLnBrk="1" hangingPunct="1"/>
            <a:endParaRPr lang="en-US" dirty="0" smtClean="0">
              <a:cs typeface="Times New Roman" pitchFamily="18" charset="0"/>
            </a:endParaRPr>
          </a:p>
          <a:p>
            <a:pPr algn="l" rtl="0" eaLnBrk="1" hangingPunct="1"/>
            <a:endParaRPr lang="en-US" dirty="0" smtClean="0">
              <a:cs typeface="Times New Roman" pitchFamily="18" charset="0"/>
            </a:endParaRPr>
          </a:p>
          <a:p>
            <a:pPr algn="l" rtl="0" eaLnBrk="1" hangingPunct="1"/>
            <a:r>
              <a:rPr lang="en-US" dirty="0" smtClean="0">
                <a:cs typeface="Times New Roman" pitchFamily="18" charset="0"/>
              </a:rPr>
              <a:t>POS</a:t>
            </a:r>
            <a:endParaRPr lang="ar-IQ" dirty="0" smtClean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C428E-8F8B-4C99-9114-9BD49FE0189E}" type="slidenum">
              <a:rPr lang="ar-IQ"/>
              <a:pPr>
                <a:defRPr/>
              </a:pPr>
              <a:t>6</a:t>
            </a:fld>
            <a:endParaRPr lang="ar-IQ"/>
          </a:p>
        </p:txBody>
      </p:sp>
      <p:cxnSp>
        <p:nvCxnSpPr>
          <p:cNvPr id="11" name="Straight Connector 10"/>
          <p:cNvCxnSpPr/>
          <p:nvPr/>
        </p:nvCxnSpPr>
        <p:spPr>
          <a:xfrm rot="10800000" flipV="1">
            <a:off x="4572000" y="1643063"/>
            <a:ext cx="37861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 flipV="1">
            <a:off x="4572000" y="2495550"/>
            <a:ext cx="3714750" cy="47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550988" y="3714750"/>
            <a:ext cx="571500" cy="2143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538288" y="5026025"/>
            <a:ext cx="571500" cy="2143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558925" y="4152900"/>
            <a:ext cx="546100" cy="2047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550988" y="5500688"/>
            <a:ext cx="546100" cy="20478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8" name="TextBox 21"/>
          <p:cNvSpPr txBox="1">
            <a:spLocks noChangeArrowheads="1"/>
          </p:cNvSpPr>
          <p:nvPr/>
        </p:nvSpPr>
        <p:spPr bwMode="auto">
          <a:xfrm>
            <a:off x="2173288" y="3429000"/>
            <a:ext cx="5541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dirty="0"/>
              <a:t>(1)                     (SOP)    </a:t>
            </a:r>
            <a:endParaRPr lang="ar-IQ" dirty="0"/>
          </a:p>
        </p:txBody>
      </p:sp>
      <p:sp>
        <p:nvSpPr>
          <p:cNvPr id="23" name="Right Arrow 22"/>
          <p:cNvSpPr/>
          <p:nvPr/>
        </p:nvSpPr>
        <p:spPr>
          <a:xfrm>
            <a:off x="2857500" y="3500438"/>
            <a:ext cx="500063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IQ"/>
          </a:p>
        </p:txBody>
      </p:sp>
      <p:sp>
        <p:nvSpPr>
          <p:cNvPr id="3090" name="TextBox 23"/>
          <p:cNvSpPr txBox="1">
            <a:spLocks noChangeArrowheads="1"/>
          </p:cNvSpPr>
          <p:nvPr/>
        </p:nvSpPr>
        <p:spPr bwMode="auto">
          <a:xfrm>
            <a:off x="2173288" y="4130675"/>
            <a:ext cx="5541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/>
              <a:t>(0)                      (SOP)                         </a:t>
            </a:r>
            <a:endParaRPr lang="ar-IQ"/>
          </a:p>
        </p:txBody>
      </p:sp>
      <p:sp>
        <p:nvSpPr>
          <p:cNvPr id="3091" name="TextBox 24"/>
          <p:cNvSpPr txBox="1">
            <a:spLocks noChangeArrowheads="1"/>
          </p:cNvSpPr>
          <p:nvPr/>
        </p:nvSpPr>
        <p:spPr bwMode="auto">
          <a:xfrm>
            <a:off x="2173288" y="4845050"/>
            <a:ext cx="5541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/>
              <a:t>(1)                      (POS) </a:t>
            </a:r>
            <a:endParaRPr lang="ar-IQ"/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2173288" y="5487988"/>
            <a:ext cx="55419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/>
              <a:t>(0)                      (POS)    </a:t>
            </a:r>
            <a:endParaRPr lang="ar-IQ"/>
          </a:p>
        </p:txBody>
      </p:sp>
      <p:sp>
        <p:nvSpPr>
          <p:cNvPr id="27" name="Right Arrow 26"/>
          <p:cNvSpPr/>
          <p:nvPr/>
        </p:nvSpPr>
        <p:spPr>
          <a:xfrm>
            <a:off x="2857500" y="4214813"/>
            <a:ext cx="500063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IQ"/>
          </a:p>
        </p:txBody>
      </p:sp>
      <p:sp>
        <p:nvSpPr>
          <p:cNvPr id="28" name="Right Arrow 27"/>
          <p:cNvSpPr/>
          <p:nvPr/>
        </p:nvSpPr>
        <p:spPr>
          <a:xfrm>
            <a:off x="2857500" y="4929188"/>
            <a:ext cx="500063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IQ"/>
          </a:p>
        </p:txBody>
      </p:sp>
      <p:sp>
        <p:nvSpPr>
          <p:cNvPr id="29" name="Right Arrow 28"/>
          <p:cNvSpPr/>
          <p:nvPr/>
        </p:nvSpPr>
        <p:spPr>
          <a:xfrm>
            <a:off x="2857500" y="5572125"/>
            <a:ext cx="500063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IQ"/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/>
        </p:nvGraphicFramePr>
        <p:xfrm>
          <a:off x="7786688" y="2500313"/>
          <a:ext cx="434975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" name="Equation" r:id="rId3" imgW="164880" imgH="203040" progId="Equation.3">
                  <p:embed/>
                </p:oleObj>
              </mc:Choice>
              <mc:Fallback>
                <p:oleObj name="Equation" r:id="rId3" imgW="16488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6688" y="2500313"/>
                        <a:ext cx="434975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9"/>
          <p:cNvGraphicFramePr>
            <a:graphicFrameLocks noChangeAspect="1"/>
          </p:cNvGraphicFramePr>
          <p:nvPr/>
        </p:nvGraphicFramePr>
        <p:xfrm>
          <a:off x="7780338" y="1643063"/>
          <a:ext cx="434975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3" name="Equation" r:id="rId5" imgW="164880" imgH="203040" progId="Equation.3">
                  <p:embed/>
                </p:oleObj>
              </mc:Choice>
              <mc:Fallback>
                <p:oleObj name="Equation" r:id="rId5" imgW="164880" imgH="2030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0338" y="1643063"/>
                        <a:ext cx="434975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10"/>
          <p:cNvGraphicFramePr>
            <a:graphicFrameLocks noChangeAspect="1"/>
          </p:cNvGraphicFramePr>
          <p:nvPr/>
        </p:nvGraphicFramePr>
        <p:xfrm>
          <a:off x="3500438" y="4143375"/>
          <a:ext cx="357187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4" name="Equation" r:id="rId7" imgW="164880" imgH="203040" progId="Equation.3">
                  <p:embed/>
                </p:oleObj>
              </mc:Choice>
              <mc:Fallback>
                <p:oleObj name="Equation" r:id="rId7" imgW="164880" imgH="2030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4143375"/>
                        <a:ext cx="357187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11"/>
          <p:cNvGraphicFramePr>
            <a:graphicFrameLocks noChangeAspect="1"/>
          </p:cNvGraphicFramePr>
          <p:nvPr/>
        </p:nvGraphicFramePr>
        <p:xfrm>
          <a:off x="3500438" y="4795838"/>
          <a:ext cx="357187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5" name="Equation" r:id="rId8" imgW="164880" imgH="203040" progId="Equation.3">
                  <p:embed/>
                </p:oleObj>
              </mc:Choice>
              <mc:Fallback>
                <p:oleObj name="Equation" r:id="rId8" imgW="164880" imgH="203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4795838"/>
                        <a:ext cx="357187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12"/>
          <p:cNvGraphicFramePr>
            <a:graphicFrameLocks noChangeAspect="1"/>
          </p:cNvGraphicFramePr>
          <p:nvPr/>
        </p:nvGraphicFramePr>
        <p:xfrm>
          <a:off x="3500438" y="3460750"/>
          <a:ext cx="357187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6" name="Equation" r:id="rId9" imgW="164880" imgH="164880" progId="Equation.3">
                  <p:embed/>
                </p:oleObj>
              </mc:Choice>
              <mc:Fallback>
                <p:oleObj name="Equation" r:id="rId9" imgW="164880" imgH="1648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3460750"/>
                        <a:ext cx="357187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13"/>
          <p:cNvGraphicFramePr>
            <a:graphicFrameLocks noChangeAspect="1"/>
          </p:cNvGraphicFramePr>
          <p:nvPr/>
        </p:nvGraphicFramePr>
        <p:xfrm>
          <a:off x="3500438" y="5500688"/>
          <a:ext cx="357187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7" name="Equation" r:id="rId11" imgW="164880" imgH="164880" progId="Equation.3">
                  <p:embed/>
                </p:oleObj>
              </mc:Choice>
              <mc:Fallback>
                <p:oleObj name="Equation" r:id="rId11" imgW="164880" imgH="1648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5500688"/>
                        <a:ext cx="357187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785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400" smtClean="0">
                <a:cs typeface="Arial" pitchFamily="34" charset="0"/>
              </a:rPr>
              <a:t>Five–variable Karnaugh map</a:t>
            </a:r>
            <a:br>
              <a:rPr lang="en-US" sz="4400" smtClean="0">
                <a:cs typeface="Arial" pitchFamily="34" charset="0"/>
              </a:rPr>
            </a:br>
            <a:endParaRPr lang="ar-IQ" sz="44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8D0E6-6A1D-44AB-8B6D-DFEBB0D40DE1}" type="slidenum">
              <a:rPr lang="ar-IQ"/>
              <a:pPr>
                <a:defRPr/>
              </a:pPr>
              <a:t>7</a:t>
            </a:fld>
            <a:endParaRPr lang="ar-IQ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87363" y="1643063"/>
            <a:ext cx="2162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400">
                <a:latin typeface="Times New Roman" pitchFamily="18" charset="0"/>
                <a:cs typeface="Times New Roman" pitchFamily="18" charset="0"/>
              </a:rPr>
              <a:t>F(A,B,C,D,E) =</a:t>
            </a:r>
            <a:endParaRPr lang="ar-IQ" sz="2400">
              <a:latin typeface="Times New Roman" pitchFamily="18" charset="0"/>
              <a:ea typeface="바탕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5" y="1643063"/>
            <a:ext cx="3643313" cy="5153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785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400" dirty="0" smtClean="0">
                <a:cs typeface="Arial" pitchFamily="34" charset="0"/>
              </a:rPr>
              <a:t>Five–variable Karnaugh map</a:t>
            </a:r>
            <a:br>
              <a:rPr lang="en-US" sz="4400" dirty="0" smtClean="0">
                <a:cs typeface="Arial" pitchFamily="34" charset="0"/>
              </a:rPr>
            </a:br>
            <a:endParaRPr lang="ar-IQ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886678-ED7E-484C-924E-E3E6C7110729}" type="slidenum">
              <a:rPr lang="ar-IQ"/>
              <a:pPr>
                <a:defRPr/>
              </a:pPr>
              <a:t>8</a:t>
            </a:fld>
            <a:endParaRPr lang="ar-IQ"/>
          </a:p>
        </p:txBody>
      </p:sp>
      <p:grpSp>
        <p:nvGrpSpPr>
          <p:cNvPr id="25604" name="Group 78"/>
          <p:cNvGrpSpPr>
            <a:grpSpLocks/>
          </p:cNvGrpSpPr>
          <p:nvPr/>
        </p:nvGrpSpPr>
        <p:grpSpPr bwMode="auto">
          <a:xfrm>
            <a:off x="428625" y="2565400"/>
            <a:ext cx="3797300" cy="3617913"/>
            <a:chOff x="2744" y="1517"/>
            <a:chExt cx="2392" cy="2279"/>
          </a:xfrm>
        </p:grpSpPr>
        <p:sp>
          <p:nvSpPr>
            <p:cNvPr id="25639" name="Text Box 26"/>
            <p:cNvSpPr txBox="1">
              <a:spLocks noChangeArrowheads="1"/>
            </p:cNvSpPr>
            <p:nvPr/>
          </p:nvSpPr>
          <p:spPr bwMode="invGray">
            <a:xfrm>
              <a:off x="3455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5640" name="Text Box 27"/>
            <p:cNvSpPr txBox="1">
              <a:spLocks noChangeArrowheads="1"/>
            </p:cNvSpPr>
            <p:nvPr/>
          </p:nvSpPr>
          <p:spPr bwMode="invGray">
            <a:xfrm>
              <a:off x="3903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5641" name="Text Box 28"/>
            <p:cNvSpPr txBox="1">
              <a:spLocks noChangeArrowheads="1"/>
            </p:cNvSpPr>
            <p:nvPr/>
          </p:nvSpPr>
          <p:spPr bwMode="invGray">
            <a:xfrm>
              <a:off x="4351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5642" name="Text Box 29"/>
            <p:cNvSpPr txBox="1">
              <a:spLocks noChangeArrowheads="1"/>
            </p:cNvSpPr>
            <p:nvPr/>
          </p:nvSpPr>
          <p:spPr bwMode="invGray">
            <a:xfrm>
              <a:off x="4799" y="254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5643" name="Text Box 30"/>
            <p:cNvSpPr txBox="1">
              <a:spLocks noChangeArrowheads="1"/>
            </p:cNvSpPr>
            <p:nvPr/>
          </p:nvSpPr>
          <p:spPr bwMode="invGray">
            <a:xfrm>
              <a:off x="3825" y="2975"/>
              <a:ext cx="360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25644" name="Text Box 31"/>
            <p:cNvSpPr txBox="1">
              <a:spLocks noChangeArrowheads="1"/>
            </p:cNvSpPr>
            <p:nvPr/>
          </p:nvSpPr>
          <p:spPr bwMode="invGray">
            <a:xfrm>
              <a:off x="4275" y="2975"/>
              <a:ext cx="40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15</a:t>
              </a:r>
            </a:p>
          </p:txBody>
        </p:sp>
        <p:sp>
          <p:nvSpPr>
            <p:cNvPr id="25645" name="Text Box 32"/>
            <p:cNvSpPr txBox="1">
              <a:spLocks noChangeArrowheads="1"/>
            </p:cNvSpPr>
            <p:nvPr/>
          </p:nvSpPr>
          <p:spPr bwMode="invGray">
            <a:xfrm>
              <a:off x="4725" y="2975"/>
              <a:ext cx="360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sp>
          <p:nvSpPr>
            <p:cNvPr id="25646" name="Text Box 33"/>
            <p:cNvSpPr txBox="1">
              <a:spLocks noChangeArrowheads="1"/>
            </p:cNvSpPr>
            <p:nvPr/>
          </p:nvSpPr>
          <p:spPr bwMode="invGray">
            <a:xfrm>
              <a:off x="3903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5647" name="Text Box 34"/>
            <p:cNvSpPr txBox="1">
              <a:spLocks noChangeArrowheads="1"/>
            </p:cNvSpPr>
            <p:nvPr/>
          </p:nvSpPr>
          <p:spPr bwMode="invGray">
            <a:xfrm>
              <a:off x="4725" y="3445"/>
              <a:ext cx="40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25648" name="Text Box 35"/>
            <p:cNvSpPr txBox="1">
              <a:spLocks noChangeArrowheads="1"/>
            </p:cNvSpPr>
            <p:nvPr/>
          </p:nvSpPr>
          <p:spPr bwMode="invGray">
            <a:xfrm>
              <a:off x="4799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5649" name="Text Box 36"/>
            <p:cNvSpPr txBox="1">
              <a:spLocks noChangeArrowheads="1"/>
            </p:cNvSpPr>
            <p:nvPr/>
          </p:nvSpPr>
          <p:spPr bwMode="invGray">
            <a:xfrm>
              <a:off x="3455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25650" name="Text Box 37"/>
            <p:cNvSpPr txBox="1">
              <a:spLocks noChangeArrowheads="1"/>
            </p:cNvSpPr>
            <p:nvPr/>
          </p:nvSpPr>
          <p:spPr bwMode="invGray">
            <a:xfrm>
              <a:off x="3911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5651" name="Text Box 38"/>
            <p:cNvSpPr txBox="1">
              <a:spLocks noChangeArrowheads="1"/>
            </p:cNvSpPr>
            <p:nvPr/>
          </p:nvSpPr>
          <p:spPr bwMode="invGray">
            <a:xfrm>
              <a:off x="4367" y="2063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5652" name="Text Box 39"/>
            <p:cNvSpPr txBox="1">
              <a:spLocks noChangeArrowheads="1"/>
            </p:cNvSpPr>
            <p:nvPr/>
          </p:nvSpPr>
          <p:spPr bwMode="invGray">
            <a:xfrm>
              <a:off x="3375" y="2965"/>
              <a:ext cx="31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25653" name="Text Box 40"/>
            <p:cNvSpPr txBox="1">
              <a:spLocks noChangeArrowheads="1"/>
            </p:cNvSpPr>
            <p:nvPr/>
          </p:nvSpPr>
          <p:spPr bwMode="invGray">
            <a:xfrm>
              <a:off x="3455" y="3445"/>
              <a:ext cx="192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5654" name="Text Box 41"/>
            <p:cNvSpPr txBox="1">
              <a:spLocks noChangeArrowheads="1"/>
            </p:cNvSpPr>
            <p:nvPr/>
          </p:nvSpPr>
          <p:spPr bwMode="invGray">
            <a:xfrm>
              <a:off x="4230" y="3455"/>
              <a:ext cx="49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25655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56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57" name="Line 46"/>
            <p:cNvSpPr>
              <a:spLocks noChangeShapeType="1"/>
            </p:cNvSpPr>
            <p:nvPr/>
          </p:nvSpPr>
          <p:spPr bwMode="auto">
            <a:xfrm>
              <a:off x="3329" y="3791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58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59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60" name="Line 49"/>
            <p:cNvSpPr>
              <a:spLocks noChangeShapeType="1"/>
            </p:cNvSpPr>
            <p:nvPr/>
          </p:nvSpPr>
          <p:spPr bwMode="auto">
            <a:xfrm>
              <a:off x="4279" y="1989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61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62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63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64" name="Line 53"/>
            <p:cNvSpPr>
              <a:spLocks noChangeShapeType="1"/>
            </p:cNvSpPr>
            <p:nvPr/>
          </p:nvSpPr>
          <p:spPr bwMode="auto">
            <a:xfrm>
              <a:off x="3329" y="3339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65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dirty="0"/>
                <a:t>00        01         11       10</a:t>
              </a:r>
            </a:p>
          </p:txBody>
        </p:sp>
        <p:sp>
          <p:nvSpPr>
            <p:cNvPr id="25666" name="Text Box 61"/>
            <p:cNvSpPr txBox="1">
              <a:spLocks noChangeArrowheads="1"/>
            </p:cNvSpPr>
            <p:nvPr/>
          </p:nvSpPr>
          <p:spPr bwMode="auto">
            <a:xfrm>
              <a:off x="2835" y="2081"/>
              <a:ext cx="408" cy="1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00</a:t>
              </a:r>
            </a:p>
            <a:p>
              <a:pPr>
                <a:spcBef>
                  <a:spcPct val="50000"/>
                </a:spcBef>
              </a:pPr>
              <a:endParaRPr lang="en-US" sz="1000"/>
            </a:p>
            <a:p>
              <a:pPr>
                <a:spcBef>
                  <a:spcPct val="50000"/>
                </a:spcBef>
              </a:pPr>
              <a:r>
                <a:rPr lang="en-US"/>
                <a:t>01</a:t>
              </a:r>
            </a:p>
            <a:p>
              <a:pPr>
                <a:spcBef>
                  <a:spcPct val="50000"/>
                </a:spcBef>
              </a:pPr>
              <a:endParaRPr lang="en-US" sz="1400"/>
            </a:p>
            <a:p>
              <a:pPr>
                <a:spcBef>
                  <a:spcPct val="50000"/>
                </a:spcBef>
              </a:pPr>
              <a:r>
                <a:rPr lang="en-US"/>
                <a:t>11</a:t>
              </a:r>
            </a:p>
            <a:p>
              <a:pPr>
                <a:spcBef>
                  <a:spcPct val="50000"/>
                </a:spcBef>
              </a:pPr>
              <a:endParaRPr lang="en-US"/>
            </a:p>
            <a:p>
              <a:pPr>
                <a:spcBef>
                  <a:spcPct val="50000"/>
                </a:spcBef>
              </a:pPr>
              <a:r>
                <a:rPr lang="en-US"/>
                <a:t>10</a:t>
              </a:r>
            </a:p>
          </p:txBody>
        </p:sp>
        <p:sp>
          <p:nvSpPr>
            <p:cNvPr id="25667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25668" name="Text Box 76"/>
            <p:cNvSpPr txBox="1">
              <a:spLocks noChangeArrowheads="1"/>
            </p:cNvSpPr>
            <p:nvPr/>
          </p:nvSpPr>
          <p:spPr bwMode="auto">
            <a:xfrm>
              <a:off x="2992" y="1517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DE</a:t>
              </a:r>
            </a:p>
          </p:txBody>
        </p:sp>
        <p:sp>
          <p:nvSpPr>
            <p:cNvPr id="25669" name="Text Box 77"/>
            <p:cNvSpPr txBox="1">
              <a:spLocks noChangeArrowheads="1"/>
            </p:cNvSpPr>
            <p:nvPr/>
          </p:nvSpPr>
          <p:spPr bwMode="auto">
            <a:xfrm>
              <a:off x="2744" y="1748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BC</a:t>
              </a:r>
            </a:p>
          </p:txBody>
        </p:sp>
      </p:grpSp>
      <p:grpSp>
        <p:nvGrpSpPr>
          <p:cNvPr id="25605" name="Group 78"/>
          <p:cNvGrpSpPr>
            <a:grpSpLocks/>
          </p:cNvGrpSpPr>
          <p:nvPr/>
        </p:nvGrpSpPr>
        <p:grpSpPr bwMode="auto">
          <a:xfrm>
            <a:off x="4643439" y="2565400"/>
            <a:ext cx="3797301" cy="3598863"/>
            <a:chOff x="2744" y="1525"/>
            <a:chExt cx="2392" cy="2267"/>
          </a:xfrm>
        </p:grpSpPr>
        <p:sp>
          <p:nvSpPr>
            <p:cNvPr id="25608" name="Text Box 26"/>
            <p:cNvSpPr txBox="1">
              <a:spLocks noChangeArrowheads="1"/>
            </p:cNvSpPr>
            <p:nvPr/>
          </p:nvSpPr>
          <p:spPr bwMode="invGray">
            <a:xfrm>
              <a:off x="3381" y="2543"/>
              <a:ext cx="360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20</a:t>
              </a:r>
            </a:p>
          </p:txBody>
        </p:sp>
        <p:sp>
          <p:nvSpPr>
            <p:cNvPr id="25609" name="Text Box 27"/>
            <p:cNvSpPr txBox="1">
              <a:spLocks noChangeArrowheads="1"/>
            </p:cNvSpPr>
            <p:nvPr/>
          </p:nvSpPr>
          <p:spPr bwMode="invGray">
            <a:xfrm>
              <a:off x="3831" y="2543"/>
              <a:ext cx="360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21</a:t>
              </a:r>
            </a:p>
          </p:txBody>
        </p:sp>
        <p:sp>
          <p:nvSpPr>
            <p:cNvPr id="25610" name="Text Box 28"/>
            <p:cNvSpPr txBox="1">
              <a:spLocks noChangeArrowheads="1"/>
            </p:cNvSpPr>
            <p:nvPr/>
          </p:nvSpPr>
          <p:spPr bwMode="invGray">
            <a:xfrm>
              <a:off x="4326" y="2543"/>
              <a:ext cx="315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23</a:t>
              </a:r>
            </a:p>
          </p:txBody>
        </p:sp>
        <p:sp>
          <p:nvSpPr>
            <p:cNvPr id="25611" name="Text Box 29"/>
            <p:cNvSpPr txBox="1">
              <a:spLocks noChangeArrowheads="1"/>
            </p:cNvSpPr>
            <p:nvPr/>
          </p:nvSpPr>
          <p:spPr bwMode="invGray">
            <a:xfrm>
              <a:off x="4731" y="2543"/>
              <a:ext cx="360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22</a:t>
              </a:r>
            </a:p>
          </p:txBody>
        </p:sp>
        <p:sp>
          <p:nvSpPr>
            <p:cNvPr id="25612" name="Text Box 30"/>
            <p:cNvSpPr txBox="1">
              <a:spLocks noChangeArrowheads="1"/>
            </p:cNvSpPr>
            <p:nvPr/>
          </p:nvSpPr>
          <p:spPr bwMode="invGray">
            <a:xfrm>
              <a:off x="3825" y="2975"/>
              <a:ext cx="360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29</a:t>
              </a:r>
            </a:p>
          </p:txBody>
        </p:sp>
        <p:sp>
          <p:nvSpPr>
            <p:cNvPr id="25613" name="Text Box 31"/>
            <p:cNvSpPr txBox="1">
              <a:spLocks noChangeArrowheads="1"/>
            </p:cNvSpPr>
            <p:nvPr/>
          </p:nvSpPr>
          <p:spPr bwMode="invGray">
            <a:xfrm>
              <a:off x="4275" y="2975"/>
              <a:ext cx="40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31</a:t>
              </a:r>
            </a:p>
          </p:txBody>
        </p:sp>
        <p:sp>
          <p:nvSpPr>
            <p:cNvPr id="25614" name="Text Box 32"/>
            <p:cNvSpPr txBox="1">
              <a:spLocks noChangeArrowheads="1"/>
            </p:cNvSpPr>
            <p:nvPr/>
          </p:nvSpPr>
          <p:spPr bwMode="invGray">
            <a:xfrm>
              <a:off x="4725" y="2975"/>
              <a:ext cx="360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30</a:t>
              </a:r>
            </a:p>
          </p:txBody>
        </p:sp>
        <p:sp>
          <p:nvSpPr>
            <p:cNvPr id="25615" name="Text Box 33"/>
            <p:cNvSpPr txBox="1">
              <a:spLocks noChangeArrowheads="1"/>
            </p:cNvSpPr>
            <p:nvPr/>
          </p:nvSpPr>
          <p:spPr bwMode="invGray">
            <a:xfrm>
              <a:off x="3876" y="3445"/>
              <a:ext cx="315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25</a:t>
              </a:r>
            </a:p>
          </p:txBody>
        </p:sp>
        <p:sp>
          <p:nvSpPr>
            <p:cNvPr id="25616" name="Text Box 34"/>
            <p:cNvSpPr txBox="1">
              <a:spLocks noChangeArrowheads="1"/>
            </p:cNvSpPr>
            <p:nvPr/>
          </p:nvSpPr>
          <p:spPr bwMode="invGray">
            <a:xfrm>
              <a:off x="4725" y="3445"/>
              <a:ext cx="40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26</a:t>
              </a:r>
            </a:p>
          </p:txBody>
        </p:sp>
        <p:sp>
          <p:nvSpPr>
            <p:cNvPr id="25617" name="Text Box 35"/>
            <p:cNvSpPr txBox="1">
              <a:spLocks noChangeArrowheads="1"/>
            </p:cNvSpPr>
            <p:nvPr/>
          </p:nvSpPr>
          <p:spPr bwMode="invGray">
            <a:xfrm>
              <a:off x="4686" y="2063"/>
              <a:ext cx="405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18</a:t>
              </a:r>
            </a:p>
          </p:txBody>
        </p:sp>
        <p:sp>
          <p:nvSpPr>
            <p:cNvPr id="25618" name="Text Box 36"/>
            <p:cNvSpPr txBox="1">
              <a:spLocks noChangeArrowheads="1"/>
            </p:cNvSpPr>
            <p:nvPr/>
          </p:nvSpPr>
          <p:spPr bwMode="invGray">
            <a:xfrm>
              <a:off x="3291" y="2063"/>
              <a:ext cx="450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16</a:t>
              </a:r>
            </a:p>
          </p:txBody>
        </p:sp>
        <p:sp>
          <p:nvSpPr>
            <p:cNvPr id="25619" name="Text Box 37"/>
            <p:cNvSpPr txBox="1">
              <a:spLocks noChangeArrowheads="1"/>
            </p:cNvSpPr>
            <p:nvPr/>
          </p:nvSpPr>
          <p:spPr bwMode="invGray">
            <a:xfrm>
              <a:off x="3831" y="2063"/>
              <a:ext cx="360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17</a:t>
              </a:r>
            </a:p>
          </p:txBody>
        </p:sp>
        <p:sp>
          <p:nvSpPr>
            <p:cNvPr id="25620" name="Text Box 38"/>
            <p:cNvSpPr txBox="1">
              <a:spLocks noChangeArrowheads="1"/>
            </p:cNvSpPr>
            <p:nvPr/>
          </p:nvSpPr>
          <p:spPr bwMode="invGray">
            <a:xfrm>
              <a:off x="4281" y="2063"/>
              <a:ext cx="360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19</a:t>
              </a:r>
            </a:p>
          </p:txBody>
        </p:sp>
        <p:sp>
          <p:nvSpPr>
            <p:cNvPr id="25621" name="Text Box 39"/>
            <p:cNvSpPr txBox="1">
              <a:spLocks noChangeArrowheads="1"/>
            </p:cNvSpPr>
            <p:nvPr/>
          </p:nvSpPr>
          <p:spPr bwMode="invGray">
            <a:xfrm>
              <a:off x="3375" y="2965"/>
              <a:ext cx="31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28</a:t>
              </a:r>
            </a:p>
          </p:txBody>
        </p:sp>
        <p:sp>
          <p:nvSpPr>
            <p:cNvPr id="25622" name="Text Box 40"/>
            <p:cNvSpPr txBox="1">
              <a:spLocks noChangeArrowheads="1"/>
            </p:cNvSpPr>
            <p:nvPr/>
          </p:nvSpPr>
          <p:spPr bwMode="invGray">
            <a:xfrm>
              <a:off x="3291" y="3445"/>
              <a:ext cx="450" cy="2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24</a:t>
              </a:r>
            </a:p>
          </p:txBody>
        </p:sp>
        <p:sp>
          <p:nvSpPr>
            <p:cNvPr id="25623" name="Text Box 41"/>
            <p:cNvSpPr txBox="1">
              <a:spLocks noChangeArrowheads="1"/>
            </p:cNvSpPr>
            <p:nvPr/>
          </p:nvSpPr>
          <p:spPr bwMode="invGray">
            <a:xfrm>
              <a:off x="4230" y="3455"/>
              <a:ext cx="495" cy="2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altLang="zh-TW" sz="2000" b="1">
                  <a:latin typeface="Times New Roman" pitchFamily="18" charset="0"/>
                  <a:cs typeface="Times New Roman" pitchFamily="18" charset="0"/>
                </a:rPr>
                <a:t>27</a:t>
              </a:r>
            </a:p>
          </p:txBody>
        </p:sp>
        <p:sp>
          <p:nvSpPr>
            <p:cNvPr id="25624" name="Line 44"/>
            <p:cNvSpPr>
              <a:spLocks noChangeShapeType="1"/>
            </p:cNvSpPr>
            <p:nvPr/>
          </p:nvSpPr>
          <p:spPr bwMode="auto">
            <a:xfrm>
              <a:off x="3329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25" name="Line 45"/>
            <p:cNvSpPr>
              <a:spLocks noChangeShapeType="1"/>
            </p:cNvSpPr>
            <p:nvPr/>
          </p:nvSpPr>
          <p:spPr bwMode="auto">
            <a:xfrm>
              <a:off x="3329" y="1984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26" name="Line 46"/>
            <p:cNvSpPr>
              <a:spLocks noChangeShapeType="1"/>
            </p:cNvSpPr>
            <p:nvPr/>
          </p:nvSpPr>
          <p:spPr bwMode="auto">
            <a:xfrm>
              <a:off x="3329" y="3791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27" name="Line 47"/>
            <p:cNvSpPr>
              <a:spLocks noChangeShapeType="1"/>
            </p:cNvSpPr>
            <p:nvPr/>
          </p:nvSpPr>
          <p:spPr bwMode="auto">
            <a:xfrm>
              <a:off x="5135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28" name="Line 48"/>
            <p:cNvSpPr>
              <a:spLocks noChangeShapeType="1"/>
            </p:cNvSpPr>
            <p:nvPr/>
          </p:nvSpPr>
          <p:spPr bwMode="auto">
            <a:xfrm>
              <a:off x="4683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29" name="Line 49"/>
            <p:cNvSpPr>
              <a:spLocks noChangeShapeType="1"/>
            </p:cNvSpPr>
            <p:nvPr/>
          </p:nvSpPr>
          <p:spPr bwMode="auto">
            <a:xfrm>
              <a:off x="4232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30" name="Line 50"/>
            <p:cNvSpPr>
              <a:spLocks noChangeShapeType="1"/>
            </p:cNvSpPr>
            <p:nvPr/>
          </p:nvSpPr>
          <p:spPr bwMode="auto">
            <a:xfrm>
              <a:off x="3780" y="1984"/>
              <a:ext cx="1" cy="18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31" name="Line 51"/>
            <p:cNvSpPr>
              <a:spLocks noChangeShapeType="1"/>
            </p:cNvSpPr>
            <p:nvPr/>
          </p:nvSpPr>
          <p:spPr bwMode="auto">
            <a:xfrm>
              <a:off x="3329" y="2436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32" name="Line 52"/>
            <p:cNvSpPr>
              <a:spLocks noChangeShapeType="1"/>
            </p:cNvSpPr>
            <p:nvPr/>
          </p:nvSpPr>
          <p:spPr bwMode="auto">
            <a:xfrm>
              <a:off x="3329" y="2888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33" name="Line 53"/>
            <p:cNvSpPr>
              <a:spLocks noChangeShapeType="1"/>
            </p:cNvSpPr>
            <p:nvPr/>
          </p:nvSpPr>
          <p:spPr bwMode="auto">
            <a:xfrm>
              <a:off x="3329" y="3339"/>
              <a:ext cx="1806" cy="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25634" name="Text Box 60"/>
            <p:cNvSpPr txBox="1">
              <a:spLocks noChangeArrowheads="1"/>
            </p:cNvSpPr>
            <p:nvPr/>
          </p:nvSpPr>
          <p:spPr bwMode="auto">
            <a:xfrm>
              <a:off x="3334" y="1706"/>
              <a:ext cx="17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/>
                <a:t>00        01         11       10</a:t>
              </a:r>
            </a:p>
          </p:txBody>
        </p:sp>
        <p:sp>
          <p:nvSpPr>
            <p:cNvPr id="25635" name="Text Box 61"/>
            <p:cNvSpPr txBox="1">
              <a:spLocks noChangeArrowheads="1"/>
            </p:cNvSpPr>
            <p:nvPr/>
          </p:nvSpPr>
          <p:spPr bwMode="auto">
            <a:xfrm>
              <a:off x="2835" y="2081"/>
              <a:ext cx="408" cy="1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00</a:t>
              </a:r>
            </a:p>
            <a:p>
              <a:pPr>
                <a:spcBef>
                  <a:spcPct val="50000"/>
                </a:spcBef>
              </a:pPr>
              <a:endParaRPr lang="en-US" sz="1000"/>
            </a:p>
            <a:p>
              <a:pPr>
                <a:spcBef>
                  <a:spcPct val="50000"/>
                </a:spcBef>
              </a:pPr>
              <a:r>
                <a:rPr lang="en-US"/>
                <a:t>01</a:t>
              </a:r>
            </a:p>
            <a:p>
              <a:pPr>
                <a:spcBef>
                  <a:spcPct val="50000"/>
                </a:spcBef>
              </a:pPr>
              <a:endParaRPr lang="en-US" sz="1400"/>
            </a:p>
            <a:p>
              <a:pPr>
                <a:spcBef>
                  <a:spcPct val="50000"/>
                </a:spcBef>
              </a:pPr>
              <a:r>
                <a:rPr lang="en-US"/>
                <a:t>11</a:t>
              </a:r>
            </a:p>
            <a:p>
              <a:pPr>
                <a:spcBef>
                  <a:spcPct val="50000"/>
                </a:spcBef>
              </a:pPr>
              <a:endParaRPr lang="en-US"/>
            </a:p>
            <a:p>
              <a:pPr>
                <a:spcBef>
                  <a:spcPct val="50000"/>
                </a:spcBef>
              </a:pPr>
              <a:r>
                <a:rPr lang="en-US"/>
                <a:t>10</a:t>
              </a:r>
            </a:p>
          </p:txBody>
        </p:sp>
        <p:sp>
          <p:nvSpPr>
            <p:cNvPr id="25636" name="Line 75"/>
            <p:cNvSpPr>
              <a:spLocks noChangeShapeType="1"/>
            </p:cNvSpPr>
            <p:nvPr/>
          </p:nvSpPr>
          <p:spPr bwMode="auto">
            <a:xfrm flipH="1" flipV="1">
              <a:off x="3046" y="1643"/>
              <a:ext cx="28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IQ"/>
            </a:p>
          </p:txBody>
        </p:sp>
        <p:sp>
          <p:nvSpPr>
            <p:cNvPr id="25637" name="Text Box 76"/>
            <p:cNvSpPr txBox="1">
              <a:spLocks noChangeArrowheads="1"/>
            </p:cNvSpPr>
            <p:nvPr/>
          </p:nvSpPr>
          <p:spPr bwMode="auto">
            <a:xfrm>
              <a:off x="2992" y="1525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DE</a:t>
              </a:r>
            </a:p>
          </p:txBody>
        </p:sp>
        <p:sp>
          <p:nvSpPr>
            <p:cNvPr id="25638" name="Text Box 77"/>
            <p:cNvSpPr txBox="1">
              <a:spLocks noChangeArrowheads="1"/>
            </p:cNvSpPr>
            <p:nvPr/>
          </p:nvSpPr>
          <p:spPr bwMode="auto">
            <a:xfrm>
              <a:off x="2744" y="1748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BC</a:t>
              </a:r>
            </a:p>
          </p:txBody>
        </p:sp>
      </p:grpSp>
      <p:sp>
        <p:nvSpPr>
          <p:cNvPr id="25606" name="TextBox 100"/>
          <p:cNvSpPr txBox="1">
            <a:spLocks noChangeArrowheads="1"/>
          </p:cNvSpPr>
          <p:nvPr/>
        </p:nvSpPr>
        <p:spPr bwMode="auto">
          <a:xfrm>
            <a:off x="2357438" y="2143125"/>
            <a:ext cx="714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A=0</a:t>
            </a:r>
            <a:endParaRPr lang="ar-IQ"/>
          </a:p>
        </p:txBody>
      </p:sp>
      <p:sp>
        <p:nvSpPr>
          <p:cNvPr id="25607" name="TextBox 101"/>
          <p:cNvSpPr txBox="1">
            <a:spLocks noChangeArrowheads="1"/>
          </p:cNvSpPr>
          <p:nvPr/>
        </p:nvSpPr>
        <p:spPr bwMode="auto">
          <a:xfrm>
            <a:off x="6357938" y="2143125"/>
            <a:ext cx="714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A=1</a:t>
            </a:r>
            <a:endParaRPr lang="ar-IQ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0581FA-3BE5-47DA-93F6-68A4377DEB4A}" type="slidenum">
              <a:rPr lang="ar-IQ" smtClean="0"/>
              <a:pPr>
                <a:defRPr/>
              </a:pPr>
              <a:t>9</a:t>
            </a:fld>
            <a:endParaRPr lang="ar-IQ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72" t="13333" r="19196" b="17302"/>
          <a:stretch/>
        </p:blipFill>
        <p:spPr bwMode="auto">
          <a:xfrm>
            <a:off x="-33469" y="-12576"/>
            <a:ext cx="9126960" cy="5961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8673627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3146</TotalTime>
  <Words>998</Words>
  <Application>Microsoft Office PowerPoint</Application>
  <PresentationFormat>On-screen Show (4:3)</PresentationFormat>
  <Paragraphs>770</Paragraphs>
  <Slides>20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Executive</vt:lpstr>
      <vt:lpstr>Equation</vt:lpstr>
      <vt:lpstr>PowerPoint Presentation</vt:lpstr>
      <vt:lpstr>Five &amp; six variable K-Map </vt:lpstr>
      <vt:lpstr>Four, Five &amp; six variable K-Map</vt:lpstr>
      <vt:lpstr>Example (continue)</vt:lpstr>
      <vt:lpstr>Example (continue)</vt:lpstr>
      <vt:lpstr>SOP &amp; POS</vt:lpstr>
      <vt:lpstr>Five–variable Karnaugh map </vt:lpstr>
      <vt:lpstr>Five–variable Karnaugh map </vt:lpstr>
      <vt:lpstr>PowerPoint Presentation</vt:lpstr>
      <vt:lpstr>Five–variable Karnaugh map </vt:lpstr>
      <vt:lpstr>Five–variable Karnaugh map </vt:lpstr>
      <vt:lpstr>Example 3-5/ p 128:</vt:lpstr>
      <vt:lpstr>six- Variable K-Maps</vt:lpstr>
      <vt:lpstr>PowerPoint Presentation</vt:lpstr>
      <vt:lpstr>six- Variable K-Maps</vt:lpstr>
      <vt:lpstr>Example 2: </vt:lpstr>
      <vt:lpstr>Example 2:   (Continue) </vt:lpstr>
      <vt:lpstr>Multiple function minimization</vt:lpstr>
      <vt:lpstr>Multiple function minimization</vt:lpstr>
      <vt:lpstr>Example 3-6/ p 132:</vt:lpstr>
    </vt:vector>
  </TitlesOfParts>
  <Company>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digital System Design</dc:title>
  <dc:creator>azzam</dc:creator>
  <cp:lastModifiedBy>Yasir Abbas</cp:lastModifiedBy>
  <cp:revision>389</cp:revision>
  <dcterms:created xsi:type="dcterms:W3CDTF">2009-10-04T05:10:27Z</dcterms:created>
  <dcterms:modified xsi:type="dcterms:W3CDTF">2018-10-16T18:02:53Z</dcterms:modified>
</cp:coreProperties>
</file>